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video/unknow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sldIdLst>
    <p:sldId id="256" r:id="rId2"/>
    <p:sldId id="263" r:id="rId3"/>
    <p:sldId id="297" r:id="rId4"/>
    <p:sldId id="299" r:id="rId5"/>
    <p:sldId id="264" r:id="rId6"/>
    <p:sldId id="258" r:id="rId7"/>
    <p:sldId id="307" r:id="rId8"/>
    <p:sldId id="300" r:id="rId9"/>
    <p:sldId id="271" r:id="rId10"/>
    <p:sldId id="320" r:id="rId11"/>
    <p:sldId id="321" r:id="rId12"/>
    <p:sldId id="260" r:id="rId13"/>
    <p:sldId id="305" r:id="rId14"/>
    <p:sldId id="292" r:id="rId15"/>
    <p:sldId id="306" r:id="rId16"/>
    <p:sldId id="272" r:id="rId17"/>
    <p:sldId id="266" r:id="rId18"/>
    <p:sldId id="308" r:id="rId19"/>
    <p:sldId id="309" r:id="rId20"/>
    <p:sldId id="310" r:id="rId21"/>
    <p:sldId id="311" r:id="rId22"/>
    <p:sldId id="274" r:id="rId23"/>
    <p:sldId id="294" r:id="rId24"/>
    <p:sldId id="296" r:id="rId25"/>
    <p:sldId id="295" r:id="rId26"/>
    <p:sldId id="312" r:id="rId27"/>
    <p:sldId id="275" r:id="rId28"/>
    <p:sldId id="313" r:id="rId29"/>
    <p:sldId id="276" r:id="rId30"/>
    <p:sldId id="314" r:id="rId31"/>
    <p:sldId id="277" r:id="rId32"/>
    <p:sldId id="319" r:id="rId33"/>
    <p:sldId id="318" r:id="rId34"/>
    <p:sldId id="317" r:id="rId35"/>
    <p:sldId id="265" r:id="rId36"/>
    <p:sldId id="273" r:id="rId37"/>
    <p:sldId id="323" r:id="rId38"/>
    <p:sldId id="324" r:id="rId39"/>
    <p:sldId id="325" r:id="rId40"/>
    <p:sldId id="278" r:id="rId41"/>
    <p:sldId id="326" r:id="rId42"/>
    <p:sldId id="279" r:id="rId43"/>
    <p:sldId id="280" r:id="rId44"/>
    <p:sldId id="281" r:id="rId45"/>
    <p:sldId id="327" r:id="rId46"/>
    <p:sldId id="328" r:id="rId47"/>
    <p:sldId id="343" r:id="rId48"/>
    <p:sldId id="344" r:id="rId49"/>
    <p:sldId id="330" r:id="rId50"/>
    <p:sldId id="336" r:id="rId51"/>
    <p:sldId id="337" r:id="rId52"/>
    <p:sldId id="338" r:id="rId53"/>
    <p:sldId id="339" r:id="rId54"/>
    <p:sldId id="340" r:id="rId55"/>
    <p:sldId id="342" r:id="rId56"/>
    <p:sldId id="282" r:id="rId57"/>
    <p:sldId id="332" r:id="rId58"/>
    <p:sldId id="283" r:id="rId59"/>
    <p:sldId id="345" r:id="rId60"/>
    <p:sldId id="286" r:id="rId61"/>
    <p:sldId id="289" r:id="rId62"/>
    <p:sldId id="288" r:id="rId63"/>
    <p:sldId id="290" r:id="rId64"/>
    <p:sldId id="333" r:id="rId65"/>
  </p:sldIdLst>
  <p:sldSz cx="12192000" cy="6858000"/>
  <p:notesSz cx="6858000" cy="9144000"/>
  <p:embeddedFontLst>
    <p:embeddedFont>
      <p:font typeface="Cambria Math" panose="02040503050406030204" pitchFamily="18" charset="0"/>
      <p:regular r:id="rId67"/>
    </p:embeddedFont>
    <p:embeddedFont>
      <p:font typeface="Roboto" panose="02000000000000000000" pitchFamily="2" charset="0"/>
      <p:regular r:id="rId68"/>
      <p:bold r:id="rId69"/>
      <p:italic r:id="rId70"/>
      <p:boldItalic r:id="rId71"/>
    </p:embeddedFont>
    <p:embeddedFont>
      <p:font typeface="Calibri Light" panose="020F0302020204030204" pitchFamily="34" charset="0"/>
      <p:regular r:id="rId72"/>
      <p:italic r:id="rId73"/>
    </p:embeddedFont>
    <p:embeddedFont>
      <p:font typeface="Open Sans" panose="020B0606030504020204" pitchFamily="34" charset="0"/>
      <p:regular r:id="rId74"/>
      <p:bold r:id="rId75"/>
      <p:italic r:id="rId76"/>
      <p:boldItalic r:id="rId77"/>
    </p:embeddedFont>
    <p:embeddedFont>
      <p:font typeface="Saira Condensed" panose="00000506000000000000" pitchFamily="2" charset="0"/>
      <p:regular r:id="rId78"/>
    </p:embeddedFont>
    <p:embeddedFont>
      <p:font typeface="Calibri" panose="020F0502020204030204" pitchFamily="34" charset="0"/>
      <p:regular r:id="rId79"/>
      <p:bold r:id="rId80"/>
      <p:italic r:id="rId81"/>
      <p:boldItalic r:id="rId82"/>
    </p:embeddedFont>
    <p:embeddedFont>
      <p:font typeface="Verdana" panose="020B0604030504040204" pitchFamily="34" charset="0"/>
      <p:regular r:id="rId83"/>
      <p:bold r:id="rId84"/>
      <p:italic r:id="rId85"/>
      <p:boldItalic r:id="rId8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9ED2"/>
    <a:srgbClr val="94E1F0"/>
    <a:srgbClr val="FFFFFF"/>
    <a:srgbClr val="3782CD"/>
    <a:srgbClr val="ACCBEA"/>
    <a:srgbClr val="D7E6F5"/>
    <a:srgbClr val="B2CFEC"/>
    <a:srgbClr val="797979"/>
    <a:srgbClr val="E3DE00"/>
    <a:srgbClr val="1A9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596" autoAdjust="0"/>
  </p:normalViewPr>
  <p:slideViewPr>
    <p:cSldViewPr snapToGrid="0">
      <p:cViewPr varScale="1">
        <p:scale>
          <a:sx n="91" d="100"/>
          <a:sy n="91" d="100"/>
        </p:scale>
        <p:origin x="13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0A4ED-C4A3-4A1D-B357-726439B1A2D5}" type="datetimeFigureOut">
              <a:rPr lang="es-ES" smtClean="0"/>
              <a:t>04/05/2018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70B63-A3E5-4A99-B5BD-67ADE0847144}" type="slidenum">
              <a:rPr lang="es-ES" smtClean="0"/>
              <a:t>‹Nº›</a:t>
            </a:fld>
            <a:endParaRPr lang="es-ES"/>
          </a:p>
        </p:txBody>
      </p:sp>
    </p:spTree>
    <p:extLst>
      <p:ext uri="{BB962C8B-B14F-4D97-AF65-F5344CB8AC3E}">
        <p14:creationId xmlns:p14="http://schemas.microsoft.com/office/powerpoint/2010/main" val="72062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smtClean="0"/>
              <a:t>So, why do we need</a:t>
            </a:r>
            <a:r>
              <a:rPr lang="en-CA" baseline="0" dirty="0" smtClean="0"/>
              <a:t> atmospheric scattering simulation?</a:t>
            </a:r>
          </a:p>
          <a:p>
            <a:r>
              <a:rPr lang="en-CA" baseline="0" dirty="0" smtClean="0"/>
              <a:t>It is physical effect responsible for many visual elements of visible world, such as sky color, fog, clouds, god rays, light shafts, volumetric shadows or even smoke.</a:t>
            </a:r>
            <a:endParaRPr lang="en-CA" dirty="0" smtClean="0"/>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7</a:t>
            </a:fld>
            <a:endParaRPr lang="es-ES"/>
          </a:p>
        </p:txBody>
      </p:sp>
    </p:spTree>
    <p:extLst>
      <p:ext uri="{BB962C8B-B14F-4D97-AF65-F5344CB8AC3E}">
        <p14:creationId xmlns:p14="http://schemas.microsoft.com/office/powerpoint/2010/main" val="3839750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smtClean="0"/>
              <a:t>Phase function</a:t>
            </a:r>
            <a:r>
              <a:rPr lang="en-CA" baseline="0" dirty="0" smtClean="0"/>
              <a:t> is a function that describes how much light is scattered in all direction. It is a function of angle between the light vector and outgoing direction vectors. </a:t>
            </a:r>
          </a:p>
          <a:p>
            <a:r>
              <a:rPr lang="en-CA" baseline="0" dirty="0" smtClean="0"/>
              <a:t>It has property of energy conservation, so integral over all directions must be equal to 1 (or under 1 if it contains information about absorption baked in it).</a:t>
            </a:r>
          </a:p>
          <a:p>
            <a:r>
              <a:rPr lang="en-CA" baseline="0" dirty="0" smtClean="0"/>
              <a:t>Some phase functions can be very complex and described from various models or real captured data.</a:t>
            </a:r>
          </a:p>
          <a:p>
            <a:endParaRPr lang="en-CA" baseline="0" dirty="0" smtClean="0"/>
          </a:p>
          <a:p>
            <a:endParaRPr lang="en-CA" dirty="0" smtClean="0"/>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26</a:t>
            </a:fld>
            <a:endParaRPr lang="es-ES"/>
          </a:p>
        </p:txBody>
      </p:sp>
    </p:spTree>
    <p:extLst>
      <p:ext uri="{BB962C8B-B14F-4D97-AF65-F5344CB8AC3E}">
        <p14:creationId xmlns:p14="http://schemas.microsoft.com/office/powerpoint/2010/main" val="409412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phase function describes how much light is scattered toward the direction of the camera based on the angle (the angle between the two green rays in Figure 16-2) and a constant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that affects the symmetry of the scattering. There are many different versions of the phase function. This one is an adaptation of the </a:t>
            </a:r>
            <a:r>
              <a:rPr lang="en-US" sz="1200" b="0" i="0" kern="1200" dirty="0" err="1" smtClean="0">
                <a:solidFill>
                  <a:schemeClr val="tx1"/>
                </a:solidFill>
                <a:effectLst/>
                <a:latin typeface="+mn-lt"/>
                <a:ea typeface="+mn-ea"/>
                <a:cs typeface="+mn-cs"/>
              </a:rPr>
              <a:t>Henyey</a:t>
            </a:r>
            <a:r>
              <a:rPr lang="en-US" sz="1200" b="0" i="0" kern="1200" dirty="0" smtClean="0">
                <a:solidFill>
                  <a:schemeClr val="tx1"/>
                </a:solidFill>
                <a:effectLst/>
                <a:latin typeface="+mn-lt"/>
                <a:ea typeface="+mn-ea"/>
                <a:cs typeface="+mn-cs"/>
              </a:rPr>
              <a:t>-Greenstein function used in </a:t>
            </a:r>
            <a:r>
              <a:rPr lang="en-US" sz="1200" b="0" i="0" kern="1200" dirty="0" err="1" smtClean="0">
                <a:solidFill>
                  <a:schemeClr val="tx1"/>
                </a:solidFill>
                <a:effectLst/>
                <a:latin typeface="+mn-lt"/>
                <a:ea typeface="+mn-ea"/>
                <a:cs typeface="+mn-cs"/>
              </a:rPr>
              <a:t>Nishita</a:t>
            </a:r>
            <a:r>
              <a:rPr lang="en-US" sz="1200" b="0" i="0" kern="1200" dirty="0" smtClean="0">
                <a:solidFill>
                  <a:schemeClr val="tx1"/>
                </a:solidFill>
                <a:effectLst/>
                <a:latin typeface="+mn-lt"/>
                <a:ea typeface="+mn-ea"/>
                <a:cs typeface="+mn-cs"/>
              </a:rPr>
              <a:t> et al. 1993.</a:t>
            </a:r>
          </a:p>
          <a:p>
            <a:r>
              <a:rPr lang="en-US" sz="1200" b="0" i="0" kern="1200" dirty="0" smtClean="0">
                <a:solidFill>
                  <a:schemeClr val="tx1"/>
                </a:solidFill>
                <a:effectLst/>
                <a:latin typeface="+mn-lt"/>
                <a:ea typeface="+mn-ea"/>
                <a:cs typeface="+mn-cs"/>
              </a:rPr>
              <a:t>Rayleigh scattering can be approximated by setting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to 0, which greatly simplifies the equation and makes it symmetrical for positive and negative angles. Negative values of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scatter more light in a forward direction, and positive values of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scatter more light back toward the light source. For Mie aerosol scattering,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is usually set between -0.75 and -0.999. Never set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to 1 or -1, as it makes the equation reduce to 0.</a:t>
            </a:r>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27</a:t>
            </a:fld>
            <a:endParaRPr lang="es-ES"/>
          </a:p>
        </p:txBody>
      </p:sp>
    </p:spTree>
    <p:extLst>
      <p:ext uri="{BB962C8B-B14F-4D97-AF65-F5344CB8AC3E}">
        <p14:creationId xmlns:p14="http://schemas.microsoft.com/office/powerpoint/2010/main" val="400421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phase function describes how much light is scattered toward the direction of the camera based on the angle (the angle between the two green rays in Figure 16-2) and a constant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that affects the symmetry of the scattering. There are many different versions of the phase function. This one is an adaptation of the </a:t>
            </a:r>
            <a:r>
              <a:rPr lang="en-US" sz="1200" b="0" i="0" kern="1200" dirty="0" err="1" smtClean="0">
                <a:solidFill>
                  <a:schemeClr val="tx1"/>
                </a:solidFill>
                <a:effectLst/>
                <a:latin typeface="+mn-lt"/>
                <a:ea typeface="+mn-ea"/>
                <a:cs typeface="+mn-cs"/>
              </a:rPr>
              <a:t>Henyey</a:t>
            </a:r>
            <a:r>
              <a:rPr lang="en-US" sz="1200" b="0" i="0" kern="1200" dirty="0" smtClean="0">
                <a:solidFill>
                  <a:schemeClr val="tx1"/>
                </a:solidFill>
                <a:effectLst/>
                <a:latin typeface="+mn-lt"/>
                <a:ea typeface="+mn-ea"/>
                <a:cs typeface="+mn-cs"/>
              </a:rPr>
              <a:t>-Greenstein function used in </a:t>
            </a:r>
            <a:r>
              <a:rPr lang="en-US" sz="1200" b="0" i="0" kern="1200" dirty="0" err="1" smtClean="0">
                <a:solidFill>
                  <a:schemeClr val="tx1"/>
                </a:solidFill>
                <a:effectLst/>
                <a:latin typeface="+mn-lt"/>
                <a:ea typeface="+mn-ea"/>
                <a:cs typeface="+mn-cs"/>
              </a:rPr>
              <a:t>Nishita</a:t>
            </a:r>
            <a:r>
              <a:rPr lang="en-US" sz="1200" b="0" i="0" kern="1200" dirty="0" smtClean="0">
                <a:solidFill>
                  <a:schemeClr val="tx1"/>
                </a:solidFill>
                <a:effectLst/>
                <a:latin typeface="+mn-lt"/>
                <a:ea typeface="+mn-ea"/>
                <a:cs typeface="+mn-cs"/>
              </a:rPr>
              <a:t> et al. 1993.</a:t>
            </a:r>
          </a:p>
          <a:p>
            <a:r>
              <a:rPr lang="en-US" sz="1200" b="0" i="0" kern="1200" dirty="0" smtClean="0">
                <a:solidFill>
                  <a:schemeClr val="tx1"/>
                </a:solidFill>
                <a:effectLst/>
                <a:latin typeface="+mn-lt"/>
                <a:ea typeface="+mn-ea"/>
                <a:cs typeface="+mn-cs"/>
              </a:rPr>
              <a:t>Rayleigh scattering can be approximated by setting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to 0, which greatly simplifies the equation and makes it symmetrical for positive and negative angles. Negative values of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scatter more light in a forward direction, and positive values of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scatter more light back toward the light source. For Mie aerosol scattering,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is usually set between -0.75 and -0.999. Never set </a:t>
            </a:r>
            <a:r>
              <a:rPr lang="en-US" sz="1200" b="0" i="1" kern="1200" dirty="0"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to 1 or -1, as it makes the equation reduce to 0.</a:t>
            </a:r>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28</a:t>
            </a:fld>
            <a:endParaRPr lang="es-ES"/>
          </a:p>
        </p:txBody>
      </p:sp>
    </p:spTree>
    <p:extLst>
      <p:ext uri="{BB962C8B-B14F-4D97-AF65-F5344CB8AC3E}">
        <p14:creationId xmlns:p14="http://schemas.microsoft.com/office/powerpoint/2010/main" val="246359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out-scattering equation is the inner integral mentioned earlier. The integral part determines the "optical depth," or the average atmospheric density across the ray from point </a:t>
            </a:r>
            <a:r>
              <a:rPr lang="en-US" sz="1200" b="0" i="1" kern="1200" dirty="0" smtClean="0">
                <a:solidFill>
                  <a:schemeClr val="tx1"/>
                </a:solidFill>
                <a:effectLst/>
                <a:latin typeface="+mn-lt"/>
                <a:ea typeface="+mn-ea"/>
                <a:cs typeface="+mn-cs"/>
              </a:rPr>
              <a:t>P</a:t>
            </a:r>
            <a:r>
              <a:rPr lang="en-US" sz="1200" b="0" i="1" kern="1200" baseline="-250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to point </a:t>
            </a:r>
            <a:r>
              <a:rPr lang="en-US" sz="1200" b="0" i="1" kern="1200" dirty="0" err="1" smtClean="0">
                <a:solidFill>
                  <a:schemeClr val="tx1"/>
                </a:solidFill>
                <a:effectLst/>
                <a:latin typeface="+mn-lt"/>
                <a:ea typeface="+mn-ea"/>
                <a:cs typeface="+mn-cs"/>
              </a:rPr>
              <a:t>P</a:t>
            </a:r>
            <a:r>
              <a:rPr lang="en-US" sz="1200" b="0" i="1" kern="1200" baseline="-25000" dirty="0" err="1"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multiplied by the length of the ray. This is also called the "optical length" or "optical thickness." Think of it as a weighting factor based on how many air particles are in the path of the light along the ray. The rest of the equation is made up of constants, and they determine how much of the light those particles scatter away from the ray.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constant is the wavelength (or color) of light and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is the scattering constant, which is dependent on the density of the atmosphere at sea level. Rayleigh and Mie scattering each have their own scattering constants, including the scale height (</a:t>
            </a:r>
            <a:r>
              <a:rPr lang="en-US" sz="1200" b="0" i="1"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0</a:t>
            </a:r>
            <a:r>
              <a:rPr lang="en-US" sz="1200" b="0" i="0" kern="1200" dirty="0" smtClean="0">
                <a:solidFill>
                  <a:schemeClr val="tx1"/>
                </a:solidFill>
                <a:effectLst/>
                <a:latin typeface="+mn-lt"/>
                <a:ea typeface="+mn-ea"/>
                <a:cs typeface="+mn-cs"/>
              </a:rPr>
              <a:t>). Rayleigh and Mie scattering also differ in how they depend on wavelength. The Rayleigh scattering constant is usually divided by </a:t>
            </a:r>
            <a:r>
              <a:rPr lang="en-US" sz="1200" b="0" i="0" kern="1200" baseline="30000" dirty="0" smtClean="0">
                <a:solidFill>
                  <a:schemeClr val="tx1"/>
                </a:solidFill>
                <a:effectLst/>
                <a:latin typeface="+mn-lt"/>
                <a:ea typeface="+mn-ea"/>
                <a:cs typeface="+mn-cs"/>
              </a:rPr>
              <a:t>4</a:t>
            </a:r>
            <a:r>
              <a:rPr lang="en-US" sz="1200" b="0" i="0" kern="1200" dirty="0" smtClean="0">
                <a:solidFill>
                  <a:schemeClr val="tx1"/>
                </a:solidFill>
                <a:effectLst/>
                <a:latin typeface="+mn-lt"/>
                <a:ea typeface="+mn-ea"/>
                <a:cs typeface="+mn-cs"/>
              </a:rPr>
              <a:t>. In most computer graphics models, the Mie scattering constant is not dependent on wavelength, but at least one implementation divides it by </a:t>
            </a:r>
            <a:r>
              <a:rPr lang="en-US" sz="1200" b="0" i="0" kern="1200" baseline="30000" dirty="0" smtClean="0">
                <a:solidFill>
                  <a:schemeClr val="tx1"/>
                </a:solidFill>
                <a:effectLst/>
                <a:latin typeface="+mn-lt"/>
                <a:ea typeface="+mn-ea"/>
                <a:cs typeface="+mn-cs"/>
              </a:rPr>
              <a:t>0.84</a:t>
            </a:r>
            <a:r>
              <a:rPr lang="en-US" sz="1200" b="0" i="0" kern="1200" dirty="0" smtClean="0">
                <a:solidFill>
                  <a:schemeClr val="tx1"/>
                </a:solidFill>
                <a:effectLst/>
                <a:latin typeface="+mn-lt"/>
                <a:ea typeface="+mn-ea"/>
                <a:cs typeface="+mn-cs"/>
              </a:rPr>
              <a:t>. Wherever this equation depends on wavelength, it must be solved separately for each of the three color channels and separately for each type of scattering.</a:t>
            </a:r>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29</a:t>
            </a:fld>
            <a:endParaRPr lang="es-ES"/>
          </a:p>
        </p:txBody>
      </p:sp>
    </p:spTree>
    <p:extLst>
      <p:ext uri="{BB962C8B-B14F-4D97-AF65-F5344CB8AC3E}">
        <p14:creationId xmlns:p14="http://schemas.microsoft.com/office/powerpoint/2010/main" val="278845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compute the value of this integral, the ray from </a:t>
            </a:r>
            <a:r>
              <a:rPr lang="en-US" sz="1200" b="0" i="1" kern="1200" dirty="0" smtClean="0">
                <a:solidFill>
                  <a:schemeClr val="tx1"/>
                </a:solidFill>
                <a:effectLst/>
                <a:latin typeface="+mn-lt"/>
                <a:ea typeface="+mn-ea"/>
                <a:cs typeface="+mn-cs"/>
              </a:rPr>
              <a:t>P</a:t>
            </a:r>
            <a:r>
              <a:rPr lang="en-US" sz="1200" b="0" i="1" kern="1200" baseline="-250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to </a:t>
            </a:r>
            <a:r>
              <a:rPr lang="en-US" sz="1200" b="0" i="1" kern="1200" dirty="0" err="1" smtClean="0">
                <a:solidFill>
                  <a:schemeClr val="tx1"/>
                </a:solidFill>
                <a:effectLst/>
                <a:latin typeface="+mn-lt"/>
                <a:ea typeface="+mn-ea"/>
                <a:cs typeface="+mn-cs"/>
              </a:rPr>
              <a:t>P</a:t>
            </a:r>
            <a:r>
              <a:rPr lang="en-US" sz="1200" b="0" i="1" kern="1200" baseline="-25000" dirty="0" err="1"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will be broken up into segments and the exponential term will be evaluated at each sample point. The variable </a:t>
            </a:r>
            <a:r>
              <a:rPr lang="en-US" sz="1200" b="0" i="1"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height of the sample point. In my implementation, the height is scaled so that 0 represents sea level and 1 is at the top of the atmosphere. In theory, the atmosphere has no fixed top, but for practical purposes, we have to choose some height at which to render the sky dome. </a:t>
            </a:r>
            <a:r>
              <a:rPr lang="en-US" sz="1200" b="0" i="1"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0</a:t>
            </a:r>
            <a:r>
              <a:rPr lang="en-US" sz="1200" b="0" i="0" kern="1200" dirty="0" smtClean="0">
                <a:solidFill>
                  <a:schemeClr val="tx1"/>
                </a:solidFill>
                <a:effectLst/>
                <a:latin typeface="+mn-lt"/>
                <a:ea typeface="+mn-ea"/>
                <a:cs typeface="+mn-cs"/>
              </a:rPr>
              <a:t> is the scale height, which is the height at which the atmosphere's average density is found. My implementation uses 0.25, so the average density is found 25 percent of the way up from the ground to the sky dome.</a:t>
            </a:r>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30</a:t>
            </a:fld>
            <a:endParaRPr lang="es-ES"/>
          </a:p>
        </p:txBody>
      </p:sp>
    </p:spTree>
    <p:extLst>
      <p:ext uri="{BB962C8B-B14F-4D97-AF65-F5344CB8AC3E}">
        <p14:creationId xmlns:p14="http://schemas.microsoft.com/office/powerpoint/2010/main" val="157328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43</a:t>
            </a:fld>
            <a:endParaRPr lang="es-ES"/>
          </a:p>
        </p:txBody>
      </p:sp>
    </p:spTree>
    <p:extLst>
      <p:ext uri="{BB962C8B-B14F-4D97-AF65-F5344CB8AC3E}">
        <p14:creationId xmlns:p14="http://schemas.microsoft.com/office/powerpoint/2010/main" val="178235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10</a:t>
            </a:fld>
            <a:endParaRPr lang="es-ES"/>
          </a:p>
        </p:txBody>
      </p:sp>
    </p:spTree>
    <p:extLst>
      <p:ext uri="{BB962C8B-B14F-4D97-AF65-F5344CB8AC3E}">
        <p14:creationId xmlns:p14="http://schemas.microsoft.com/office/powerpoint/2010/main" val="231514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we have a line segment defined from point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to point </a:t>
            </a:r>
            <a:r>
              <a:rPr lang="en-US" sz="1200" b="0"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and we want to approximate the integral that describes the atmospheric scattering across its length. For now let's take five sample positions and name their points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through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Each point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through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represents a point in the atmosphere at which light scatters; light comes into the atmosphere from the sun, scatters at that point, and is reflected toward the camera. Consider the point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for example. Sunlight goes directly from the sun to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in a straight line. Along that line the atmosphere scatters some of the light away from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At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some of this light is scattered directly toward the camera. As the light from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 </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 travels to the camera, some of it gets scattered away again.</a:t>
            </a:r>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11</a:t>
            </a:fld>
            <a:endParaRPr lang="es-ES"/>
          </a:p>
        </p:txBody>
      </p:sp>
    </p:spTree>
    <p:extLst>
      <p:ext uri="{BB962C8B-B14F-4D97-AF65-F5344CB8AC3E}">
        <p14:creationId xmlns:p14="http://schemas.microsoft.com/office/powerpoint/2010/main" val="181318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err="1" smtClean="0"/>
              <a:t>We</a:t>
            </a:r>
            <a:r>
              <a:rPr lang="es-ES" sz="1200" dirty="0" smtClean="0"/>
              <a:t> </a:t>
            </a:r>
            <a:r>
              <a:rPr lang="es-ES" sz="1200" dirty="0" err="1" smtClean="0"/>
              <a:t>have</a:t>
            </a:r>
            <a:r>
              <a:rPr lang="es-ES" sz="1200" dirty="0" smtClean="0"/>
              <a:t> a </a:t>
            </a:r>
            <a:r>
              <a:rPr lang="es-ES" sz="1200" dirty="0" err="1" smtClean="0"/>
              <a:t>ray</a:t>
            </a:r>
            <a:r>
              <a:rPr lang="es-ES" sz="1200" dirty="0" smtClean="0"/>
              <a:t> </a:t>
            </a:r>
            <a:r>
              <a:rPr lang="es-ES" sz="1200" dirty="0" err="1" smtClean="0"/>
              <a:t>from</a:t>
            </a:r>
            <a:r>
              <a:rPr lang="es-ES" sz="1200" dirty="0" smtClean="0"/>
              <a:t> </a:t>
            </a:r>
            <a:r>
              <a:rPr lang="es-ES" sz="1200" dirty="0" err="1" smtClean="0"/>
              <a:t>the</a:t>
            </a:r>
            <a:r>
              <a:rPr lang="es-ES" sz="1200" dirty="0" smtClean="0"/>
              <a:t> camera </a:t>
            </a:r>
            <a:r>
              <a:rPr lang="es-ES" sz="1200" dirty="0" err="1" smtClean="0"/>
              <a:t>through</a:t>
            </a:r>
            <a:r>
              <a:rPr lang="es-ES" sz="1200" dirty="0" smtClean="0"/>
              <a:t> </a:t>
            </a:r>
            <a:r>
              <a:rPr lang="es-ES" sz="1200" dirty="0" err="1" smtClean="0"/>
              <a:t>the</a:t>
            </a:r>
            <a:r>
              <a:rPr lang="es-ES" sz="1200" dirty="0" smtClean="0"/>
              <a:t> </a:t>
            </a:r>
            <a:r>
              <a:rPr lang="es-ES" sz="1200" dirty="0" err="1" smtClean="0"/>
              <a:t>atmosphere</a:t>
            </a:r>
            <a:r>
              <a:rPr lang="es-ES" sz="1200" dirty="0" smtClean="0"/>
              <a:t> </a:t>
            </a:r>
            <a:r>
              <a:rPr lang="es-ES" sz="1200" dirty="0" err="1" smtClean="0"/>
              <a:t>to</a:t>
            </a:r>
            <a:r>
              <a:rPr lang="es-ES" sz="1200" dirty="0" smtClean="0"/>
              <a:t> a </a:t>
            </a:r>
            <a:r>
              <a:rPr lang="es-ES" sz="1200" dirty="0" err="1" smtClean="0"/>
              <a:t>vertex</a:t>
            </a:r>
            <a:endParaRPr lang="es-ES" sz="1200" dirty="0" smtClean="0"/>
          </a:p>
          <a:p>
            <a:pPr marL="0" indent="0">
              <a:buNone/>
            </a:pPr>
            <a:endParaRPr lang="es-ES" sz="1200" dirty="0" smtClean="0"/>
          </a:p>
          <a:p>
            <a:r>
              <a:rPr lang="en-US" sz="1200" dirty="0" smtClean="0"/>
              <a:t>Vertex can be part of terrain, part of sky dome, part of cloud or object in space</a:t>
            </a:r>
          </a:p>
          <a:p>
            <a:pPr marL="0" indent="0">
              <a:buNone/>
            </a:pPr>
            <a:endParaRPr lang="en-US" sz="1200" dirty="0" smtClean="0"/>
          </a:p>
          <a:p>
            <a:r>
              <a:rPr lang="en-US" sz="1200" dirty="0" smtClean="0"/>
              <a:t>If ray passes through atmosphere scattering needs to be calculated</a:t>
            </a:r>
          </a:p>
          <a:p>
            <a:pPr marL="0" indent="0">
              <a:buNone/>
            </a:pPr>
            <a:endParaRPr lang="en-US" sz="1200" dirty="0" smtClean="0"/>
          </a:p>
          <a:p>
            <a:r>
              <a:rPr lang="en-US" sz="1200" dirty="0" smtClean="0"/>
              <a:t>A ray has two points defined, where starts passing through atmosphere and where it stops. A and B respectively</a:t>
            </a:r>
          </a:p>
          <a:p>
            <a:pPr marL="0" indent="0">
              <a:buNone/>
            </a:pPr>
            <a:endParaRPr lang="en-US" sz="1200" dirty="0" smtClean="0"/>
          </a:p>
          <a:p>
            <a:r>
              <a:rPr lang="en-US" sz="1200" dirty="0" smtClean="0"/>
              <a:t>Depends on the situation we have to do a sphere-check intersection to find the point. (camera in space; or camera in atmosphere)</a:t>
            </a:r>
            <a:endParaRPr lang="es-ES" sz="1200" dirty="0" smtClean="0"/>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12</a:t>
            </a:fld>
            <a:endParaRPr lang="es-ES"/>
          </a:p>
        </p:txBody>
      </p:sp>
    </p:spTree>
    <p:extLst>
      <p:ext uri="{BB962C8B-B14F-4D97-AF65-F5344CB8AC3E}">
        <p14:creationId xmlns:p14="http://schemas.microsoft.com/office/powerpoint/2010/main" val="12479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smtClean="0"/>
              <a:t>Phenomenon of atmospheric scattering is caused by interaction of photons with particles that form any transporting media. When light traverses any medium that isn’t void, photons/light rays may collide with particles that create such medium. On collision, they may collide and either be diffused or absorbed (and turned into thermal energy). In optics, such process is usually modelled statistically and we can define amount of energy that takes part in following processes:</a:t>
            </a:r>
          </a:p>
          <a:p>
            <a:endParaRPr lang="en-CA" dirty="0" smtClean="0"/>
          </a:p>
          <a:p>
            <a:r>
              <a:rPr lang="en-CA" dirty="0" smtClean="0"/>
              <a:t>•	Transmittance</a:t>
            </a:r>
          </a:p>
          <a:p>
            <a:r>
              <a:rPr lang="en-CA" dirty="0" smtClean="0"/>
              <a:t>•	Scattering</a:t>
            </a:r>
          </a:p>
          <a:p>
            <a:r>
              <a:rPr lang="en-CA" dirty="0" smtClean="0"/>
              <a:t>•	</a:t>
            </a:r>
            <a:r>
              <a:rPr lang="en-CA" dirty="0" err="1" smtClean="0"/>
              <a:t>Absorbtion</a:t>
            </a:r>
            <a:endParaRPr lang="en-CA" dirty="0" smtClean="0"/>
          </a:p>
          <a:p>
            <a:endParaRPr lang="en-CA" dirty="0" smtClean="0"/>
          </a:p>
          <a:p>
            <a:r>
              <a:rPr lang="en-CA" dirty="0" smtClean="0"/>
              <a:t>As energy is always conserved, we can write that: </a:t>
            </a:r>
          </a:p>
          <a:p>
            <a:endParaRPr lang="en-CA" dirty="0" smtClean="0"/>
          </a:p>
          <a:p>
            <a:r>
              <a:rPr lang="en-CA" dirty="0" err="1" smtClean="0"/>
              <a:t>Lincoming</a:t>
            </a:r>
            <a:r>
              <a:rPr lang="en-CA" dirty="0" smtClean="0"/>
              <a:t> = </a:t>
            </a:r>
            <a:r>
              <a:rPr lang="en-CA" dirty="0" err="1" smtClean="0"/>
              <a:t>Ltransmitted</a:t>
            </a:r>
            <a:r>
              <a:rPr lang="en-CA" dirty="0" smtClean="0"/>
              <a:t> + </a:t>
            </a:r>
            <a:r>
              <a:rPr lang="en-CA" dirty="0" err="1" smtClean="0"/>
              <a:t>Labsorbed</a:t>
            </a:r>
            <a:r>
              <a:rPr lang="en-CA" dirty="0" smtClean="0"/>
              <a:t> + </a:t>
            </a:r>
            <a:r>
              <a:rPr lang="en-CA" dirty="0" err="1" smtClean="0"/>
              <a:t>Lscattered</a:t>
            </a:r>
            <a:endParaRPr lang="en-CA" dirty="0" smtClean="0"/>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18</a:t>
            </a:fld>
            <a:endParaRPr lang="es-ES"/>
          </a:p>
        </p:txBody>
      </p:sp>
    </p:spTree>
    <p:extLst>
      <p:ext uri="{BB962C8B-B14F-4D97-AF65-F5344CB8AC3E}">
        <p14:creationId xmlns:p14="http://schemas.microsoft.com/office/powerpoint/2010/main" val="16126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smtClean="0"/>
              <a:t>No light scattering / non-participating transport media</a:t>
            </a:r>
          </a:p>
          <a:p>
            <a:r>
              <a:rPr lang="en-CA" dirty="0" smtClean="0"/>
              <a:t>We assume that the transport media behaves like vacuum – there is no radiance loss or gain on light paths between objects. </a:t>
            </a:r>
          </a:p>
          <a:p>
            <a:r>
              <a:rPr lang="en-CA" dirty="0" smtClean="0"/>
              <a:t>Typical rendering scenario – light from the light source bounces from one object to another according to the surface BRDF functions, finally reaching camera/eye.</a:t>
            </a:r>
          </a:p>
          <a:p>
            <a:r>
              <a:rPr lang="en-CA" dirty="0" smtClean="0"/>
              <a:t>Simplest possible case is no bounced light/GI, just direct lighting.</a:t>
            </a:r>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19</a:t>
            </a:fld>
            <a:endParaRPr lang="es-ES"/>
          </a:p>
        </p:txBody>
      </p:sp>
    </p:spTree>
    <p:extLst>
      <p:ext uri="{BB962C8B-B14F-4D97-AF65-F5344CB8AC3E}">
        <p14:creationId xmlns:p14="http://schemas.microsoft.com/office/powerpoint/2010/main" val="23901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CA" dirty="0" smtClean="0"/>
              <a:t>When media participates in light transport, every particle large enough to affect photons/light rays takes part in the light transport equation.</a:t>
            </a:r>
          </a:p>
          <a:p>
            <a:r>
              <a:rPr lang="en-CA" dirty="0" smtClean="0"/>
              <a:t>For example dust or water particles make some light rays / photons bounce in random directions, making some light enter the light path (in-scattering).</a:t>
            </a:r>
          </a:p>
          <a:p>
            <a:r>
              <a:rPr lang="en-CA" dirty="0" smtClean="0"/>
              <a:t>While on the other hand also some light gets bounced away, exiting the light path and becoming darker (out-scattering).</a:t>
            </a:r>
          </a:p>
          <a:p>
            <a:endParaRPr lang="en-CA" dirty="0" smtClean="0"/>
          </a:p>
          <a:p>
            <a:r>
              <a:rPr lang="en-CA" dirty="0" smtClean="0"/>
              <a:t>Obviously, in reality this is very complex as every particle both out-scatters and in-scatters some light according to phase functions, so multiple rays exit and enter the light path multiple times, but usually in real-time rendering we have to ignore multiple scattering.</a:t>
            </a:r>
          </a:p>
          <a:p>
            <a:endParaRPr lang="es-ES" dirty="0"/>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20</a:t>
            </a:fld>
            <a:endParaRPr lang="es-ES"/>
          </a:p>
        </p:txBody>
      </p:sp>
    </p:spTree>
    <p:extLst>
      <p:ext uri="{BB962C8B-B14F-4D97-AF65-F5344CB8AC3E}">
        <p14:creationId xmlns:p14="http://schemas.microsoft.com/office/powerpoint/2010/main" val="150765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sz="1200" kern="1200" dirty="0" smtClean="0">
                    <a:solidFill>
                      <a:schemeClr val="tx1"/>
                    </a:solidFill>
                    <a:effectLst/>
                    <a:latin typeface="+mn-lt"/>
                    <a:ea typeface="+mn-ea"/>
                    <a:cs typeface="+mn-cs"/>
                  </a:rPr>
                  <a:t>Physical law that is very useful for light scattering calculations is Beer-Lambert law that describes extinction of incoming lighting (light out-scattering). This law defines value of transmittance (proportion of light transported through medium to incoming light from given direction). It is defined usually as: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T</m:t>
                      </m:r>
                      <m:d>
                        <m:dPr>
                          <m:ctrlPr>
                            <a:rPr lang="en-CA"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A</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B</m:t>
                          </m:r>
                        </m:e>
                      </m:d>
                      <m:r>
                        <a:rPr lang="en-US" sz="1200" kern="1200">
                          <a:solidFill>
                            <a:schemeClr val="tx1"/>
                          </a:solidFill>
                          <a:effectLst/>
                          <a:latin typeface="Cambria Math" panose="02040503050406030204" pitchFamily="18" charset="0"/>
                          <a:ea typeface="+mn-ea"/>
                          <a:cs typeface="+mn-cs"/>
                        </a:rPr>
                        <m:t>=</m:t>
                      </m:r>
                      <m:sSup>
                        <m:sSupPr>
                          <m:ctrlPr>
                            <a:rPr lang="en-CA"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𝑒</m:t>
                          </m:r>
                        </m:e>
                        <m:sup>
                          <m:r>
                            <a:rPr lang="en-US" sz="1200" i="1" kern="1200">
                              <a:solidFill>
                                <a:schemeClr val="tx1"/>
                              </a:solidFill>
                              <a:effectLst/>
                              <a:latin typeface="Cambria Math" panose="02040503050406030204" pitchFamily="18" charset="0"/>
                              <a:ea typeface="+mn-ea"/>
                              <a:cs typeface="+mn-cs"/>
                            </a:rPr>
                            <m:t>−</m:t>
                          </m:r>
                          <m:nary>
                            <m:naryPr>
                              <m:limLoc m:val="subSup"/>
                              <m:ctrlPr>
                                <a:rPr lang="en-CA"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𝐴</m:t>
                              </m:r>
                            </m:sub>
                            <m:sup>
                              <m:r>
                                <a:rPr lang="en-US" sz="1200" i="1" kern="1200">
                                  <a:solidFill>
                                    <a:schemeClr val="tx1"/>
                                  </a:solidFill>
                                  <a:effectLst/>
                                  <a:latin typeface="Cambria Math" panose="02040503050406030204" pitchFamily="18" charset="0"/>
                                  <a:ea typeface="+mn-ea"/>
                                  <a:cs typeface="+mn-cs"/>
                                </a:rPr>
                                <m:t>𝐵</m:t>
                              </m:r>
                            </m:sup>
                            <m:e>
                              <m:r>
                                <a:rPr lang="el-GR" sz="1200" i="1" kern="12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𝑒</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kern="1200">
                                  <a:solidFill>
                                    <a:schemeClr val="tx1"/>
                                  </a:solidFill>
                                  <a:effectLst/>
                                  <a:latin typeface="Cambria Math" panose="02040503050406030204" pitchFamily="18" charset="0"/>
                                  <a:ea typeface="+mn-ea"/>
                                  <a:cs typeface="+mn-cs"/>
                                </a:rPr>
                                <m:t>)</m:t>
                              </m:r>
                            </m:e>
                          </m:nary>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𝑑𝑥</m:t>
                          </m:r>
                        </m:sup>
                      </m:sSup>
                    </m:oMath>
                  </m:oMathPara>
                </a14:m>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Symbol </a:t>
                </a:r>
                <a14:m>
                  <m:oMath xmlns:m="http://schemas.openxmlformats.org/officeDocument/2006/math">
                    <m:r>
                      <a:rPr lang="el-GR" sz="1200" i="1" kern="12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𝑒</m:t>
                    </m:r>
                  </m:oMath>
                </a14:m>
                <a:r>
                  <a:rPr lang="en-US" sz="1200" kern="1200" dirty="0">
                    <a:solidFill>
                      <a:schemeClr val="tx1"/>
                    </a:solidFill>
                    <a:effectLst/>
                    <a:latin typeface="+mn-lt"/>
                    <a:ea typeface="+mn-ea"/>
                    <a:cs typeface="+mn-cs"/>
                  </a:rPr>
                  <a:t> is extinction coefficient, defined as sum of scattering and absorption coefficients. We can see from Beer-Lambert law that light extinction is exponential function of travelled distance by light in given medium.</a:t>
                </a:r>
                <a:endParaRPr lang="en-CA" sz="1200" kern="1200" dirty="0">
                  <a:solidFill>
                    <a:schemeClr val="tx1"/>
                  </a:solidFill>
                  <a:effectLst/>
                  <a:latin typeface="+mn-lt"/>
                  <a:ea typeface="+mn-ea"/>
                  <a:cs typeface="+mn-cs"/>
                </a:endParaRPr>
              </a:p>
              <a:p>
                <a:endParaRPr lang="es-ES" dirty="0"/>
              </a:p>
            </p:txBody>
          </p:sp>
        </mc:Choice>
        <mc:Fallback xmlns="">
          <p:sp>
            <p:nvSpPr>
              <p:cNvPr id="3" name="Marcador de notas 2"/>
              <p:cNvSpPr>
                <a:spLocks noGrp="1"/>
              </p:cNvSpPr>
              <p:nvPr>
                <p:ph type="body" idx="1"/>
              </p:nvPr>
            </p:nvSpPr>
            <p:spPr/>
            <p:txBody>
              <a:bodyPr/>
              <a:lstStyle/>
              <a:p>
                <a:r>
                  <a:rPr lang="en-US" sz="1200" kern="1200" dirty="0" smtClean="0">
                    <a:solidFill>
                      <a:schemeClr val="tx1"/>
                    </a:solidFill>
                    <a:effectLst/>
                    <a:latin typeface="+mn-lt"/>
                    <a:ea typeface="+mn-ea"/>
                    <a:cs typeface="+mn-cs"/>
                  </a:rPr>
                  <a:t>Physical law that is very useful for light scattering calculations is Beer-Lambert law that describes extinction of incoming lighting (light out-scattering). This law defines value of transmittance (proportion of light transported through medium to incoming light from given direction). It is defined usually as: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a:r>
                  <a:rPr lang="en-US" sz="1200" i="0" kern="1200">
                    <a:solidFill>
                      <a:schemeClr val="tx1"/>
                    </a:solidFill>
                    <a:effectLst/>
                    <a:latin typeface="Cambria Math" panose="02040503050406030204" pitchFamily="18" charset="0"/>
                    <a:ea typeface="+mn-ea"/>
                    <a:cs typeface="+mn-cs"/>
                  </a:rPr>
                  <a:t>T</a:t>
                </a:r>
                <a:r>
                  <a:rPr lang="en-CA" sz="1200" i="0" kern="1200">
                    <a:solidFill>
                      <a:schemeClr val="tx1"/>
                    </a:solidFill>
                    <a:effectLst/>
                    <a:latin typeface="Cambria Math" panose="02040503050406030204" pitchFamily="18" charset="0"/>
                    <a:ea typeface="+mn-ea"/>
                    <a:cs typeface="+mn-cs"/>
                  </a:rPr>
                  <a:t>(</a:t>
                </a:r>
                <a:r>
                  <a:rPr lang="en-US" sz="1200" i="0" kern="1200">
                    <a:solidFill>
                      <a:schemeClr val="tx1"/>
                    </a:solidFill>
                    <a:effectLst/>
                    <a:latin typeface="Cambria Math" panose="02040503050406030204" pitchFamily="18" charset="0"/>
                    <a:ea typeface="+mn-ea"/>
                    <a:cs typeface="+mn-cs"/>
                  </a:rPr>
                  <a:t>A→B)=𝑒</a:t>
                </a:r>
                <a:r>
                  <a:rPr lang="en-CA" sz="1200" i="0" kern="1200">
                    <a:solidFill>
                      <a:schemeClr val="tx1"/>
                    </a:solidFill>
                    <a:effectLst/>
                    <a:latin typeface="Cambria Math" panose="02040503050406030204" pitchFamily="18" charset="0"/>
                    <a:ea typeface="+mn-ea"/>
                    <a:cs typeface="+mn-cs"/>
                  </a:rPr>
                  <a:t>^(</a:t>
                </a:r>
                <a:r>
                  <a:rPr lang="en-US" sz="1200" i="0" kern="1200">
                    <a:solidFill>
                      <a:schemeClr val="tx1"/>
                    </a:solidFill>
                    <a:effectLst/>
                    <a:latin typeface="Cambria Math" panose="02040503050406030204" pitchFamily="18" charset="0"/>
                    <a:ea typeface="+mn-ea"/>
                    <a:cs typeface="+mn-cs"/>
                  </a:rPr>
                  <a:t>−</a:t>
                </a:r>
                <a:r>
                  <a:rPr lang="en-CA" sz="1200" i="0" kern="1200">
                    <a:solidFill>
                      <a:schemeClr val="tx1"/>
                    </a:solidFill>
                    <a:effectLst/>
                    <a:latin typeface="Cambria Math" panose="02040503050406030204" pitchFamily="18" charset="0"/>
                    <a:ea typeface="+mn-ea"/>
                    <a:cs typeface="+mn-cs"/>
                  </a:rPr>
                  <a:t>∫2</a:t>
                </a:r>
                <a:r>
                  <a:rPr lang="en-US" sz="1200" i="0" kern="1200">
                    <a:solidFill>
                      <a:schemeClr val="tx1"/>
                    </a:solidFill>
                    <a:effectLst/>
                    <a:latin typeface="Cambria Math" panose="02040503050406030204" pitchFamily="18" charset="0"/>
                    <a:ea typeface="+mn-ea"/>
                    <a:cs typeface="+mn-cs"/>
                  </a:rPr>
                  <a:t>_𝐴^𝐵▒〖</a:t>
                </a:r>
                <a:r>
                  <a:rPr lang="el-GR" sz="1200" i="0" kern="1200">
                    <a:solidFill>
                      <a:schemeClr val="tx1"/>
                    </a:solidFill>
                    <a:effectLst/>
                    <a:latin typeface="Cambria Math" panose="02040503050406030204" pitchFamily="18" charset="0"/>
                    <a:ea typeface="+mn-ea"/>
                    <a:cs typeface="+mn-cs"/>
                  </a:rPr>
                  <a:t>𝛽</a:t>
                </a:r>
                <a:r>
                  <a:rPr lang="en-US" sz="1200" i="0" kern="1200">
                    <a:solidFill>
                      <a:schemeClr val="tx1"/>
                    </a:solidFill>
                    <a:effectLst/>
                    <a:latin typeface="Cambria Math" panose="02040503050406030204" pitchFamily="18" charset="0"/>
                    <a:ea typeface="+mn-ea"/>
                    <a:cs typeface="+mn-cs"/>
                  </a:rPr>
                  <a:t>𝑒(𝑥)〗  𝑑𝑥</a:t>
                </a:r>
                <a:r>
                  <a:rPr lang="en-CA" sz="1200" i="0" kern="1200">
                    <a:solidFill>
                      <a:schemeClr val="tx1"/>
                    </a:solidFill>
                    <a:effectLst/>
                    <a:latin typeface="Cambria Math" panose="02040503050406030204" pitchFamily="18" charset="0"/>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Symbol </a:t>
                </a:r>
                <a:r>
                  <a:rPr lang="el-GR" sz="1200" i="0" kern="1200">
                    <a:solidFill>
                      <a:schemeClr val="tx1"/>
                    </a:solidFill>
                    <a:effectLst/>
                    <a:latin typeface="Cambria Math" panose="02040503050406030204" pitchFamily="18" charset="0"/>
                    <a:ea typeface="+mn-ea"/>
                    <a:cs typeface="+mn-cs"/>
                  </a:rPr>
                  <a:t>𝛽</a:t>
                </a:r>
                <a:r>
                  <a:rPr lang="en-US" sz="1200" i="0" kern="1200">
                    <a:solidFill>
                      <a:schemeClr val="tx1"/>
                    </a:solidFill>
                    <a:effectLst/>
                    <a:latin typeface="Cambria Math" panose="02040503050406030204" pitchFamily="18" charset="0"/>
                    <a:ea typeface="+mn-ea"/>
                    <a:cs typeface="+mn-cs"/>
                  </a:rPr>
                  <a:t>𝑒</a:t>
                </a:r>
                <a:r>
                  <a:rPr lang="en-US" sz="1200" kern="1200" dirty="0">
                    <a:solidFill>
                      <a:schemeClr val="tx1"/>
                    </a:solidFill>
                    <a:effectLst/>
                    <a:latin typeface="+mn-lt"/>
                    <a:ea typeface="+mn-ea"/>
                    <a:cs typeface="+mn-cs"/>
                  </a:rPr>
                  <a:t> is extinction coefficient, defined as sum of scattering and absorption coefficients. We can see from Beer-Lambert law that light extinction is exponential function of travelled distance by light in given medium.</a:t>
                </a:r>
                <a:endParaRPr lang="en-CA" sz="1200" kern="1200" dirty="0">
                  <a:solidFill>
                    <a:schemeClr val="tx1"/>
                  </a:solidFill>
                  <a:effectLst/>
                  <a:latin typeface="+mn-lt"/>
                  <a:ea typeface="+mn-ea"/>
                  <a:cs typeface="+mn-cs"/>
                </a:endParaRPr>
              </a:p>
              <a:p>
                <a:endParaRPr lang="es-ES" dirty="0"/>
              </a:p>
            </p:txBody>
          </p:sp>
        </mc:Fallback>
      </mc:AlternateContent>
      <p:sp>
        <p:nvSpPr>
          <p:cNvPr id="4" name="Marcador de número de diapositiva 3"/>
          <p:cNvSpPr>
            <a:spLocks noGrp="1"/>
          </p:cNvSpPr>
          <p:nvPr>
            <p:ph type="sldNum" sz="quarter" idx="10"/>
          </p:nvPr>
        </p:nvSpPr>
        <p:spPr/>
        <p:txBody>
          <a:bodyPr/>
          <a:lstStyle/>
          <a:p>
            <a:fld id="{6E470B63-A3E5-4A99-B5BD-67ADE0847144}" type="slidenum">
              <a:rPr lang="es-ES" smtClean="0"/>
              <a:t>21</a:t>
            </a:fld>
            <a:endParaRPr lang="es-ES"/>
          </a:p>
        </p:txBody>
      </p:sp>
    </p:spTree>
    <p:extLst>
      <p:ext uri="{BB962C8B-B14F-4D97-AF65-F5344CB8AC3E}">
        <p14:creationId xmlns:p14="http://schemas.microsoft.com/office/powerpoint/2010/main" val="17428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smtClean="0">
                <a:solidFill>
                  <a:schemeClr val="tx1"/>
                </a:solidFill>
                <a:effectLst/>
                <a:latin typeface="+mn-lt"/>
                <a:ea typeface="+mn-ea"/>
                <a:cs typeface="+mn-cs"/>
              </a:rPr>
              <a:t>Depending on the medium particles, amount of light that takes part in those processes can be different. One example of scattering models is Rayleigh scattering. It is scattering of very small particles (like air particles), responsible for blue color of the sky. It is very isotropic, uniform, but wavelength dependent – scattering is stronger for shorter wavelengths and absorption is negligible.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CA"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other hand, so called Mie scattering of bigger particles (like aerosols or dust) has very anisotropic shape with strong forward lobe and much higher absorption proportion.</a:t>
            </a:r>
            <a:endParaRPr lang="en-CA"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E470B63-A3E5-4A99-B5BD-67ADE0847144}" type="slidenum">
              <a:rPr lang="es-ES" smtClean="0"/>
              <a:t>22</a:t>
            </a:fld>
            <a:endParaRPr lang="es-ES"/>
          </a:p>
        </p:txBody>
      </p:sp>
    </p:spTree>
    <p:extLst>
      <p:ext uri="{BB962C8B-B14F-4D97-AF65-F5344CB8AC3E}">
        <p14:creationId xmlns:p14="http://schemas.microsoft.com/office/powerpoint/2010/main" val="179332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5CFBBEFD-99D9-4FFA-97EA-2808C34F5839}" type="datetimeFigureOut">
              <a:rPr lang="es-ES" smtClean="0"/>
              <a:t>04/05/2018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116194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CFBBEFD-99D9-4FFA-97EA-2808C34F5839}" type="datetimeFigureOut">
              <a:rPr lang="es-ES" smtClean="0"/>
              <a:t>04/05/2018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665124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CFBBEFD-99D9-4FFA-97EA-2808C34F5839}" type="datetimeFigureOut">
              <a:rPr lang="es-ES" smtClean="0"/>
              <a:t>04/05/2018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1261944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CFBBEFD-99D9-4FFA-97EA-2808C34F5839}" type="datetimeFigureOut">
              <a:rPr lang="es-ES" smtClean="0"/>
              <a:t>04/05/2018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2740438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CFBBEFD-99D9-4FFA-97EA-2808C34F5839}" type="datetimeFigureOut">
              <a:rPr lang="es-ES" smtClean="0"/>
              <a:t>04/05/2018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82423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CFBBEFD-99D9-4FFA-97EA-2808C34F5839}" type="datetimeFigureOut">
              <a:rPr lang="es-ES" smtClean="0"/>
              <a:t>04/05/2018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4124816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CFBBEFD-99D9-4FFA-97EA-2808C34F5839}" type="datetimeFigureOut">
              <a:rPr lang="es-ES" smtClean="0"/>
              <a:t>04/05/2018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234150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CFBBEFD-99D9-4FFA-97EA-2808C34F5839}" type="datetimeFigureOut">
              <a:rPr lang="es-ES" smtClean="0"/>
              <a:t>04/05/2018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180857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CFBBEFD-99D9-4FFA-97EA-2808C34F5839}" type="datetimeFigureOut">
              <a:rPr lang="es-ES" smtClean="0"/>
              <a:t>04/05/2018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40016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5CFBBEFD-99D9-4FFA-97EA-2808C34F5839}" type="datetimeFigureOut">
              <a:rPr lang="es-ES" smtClean="0"/>
              <a:t>04/05/2018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419017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5CFBBEFD-99D9-4FFA-97EA-2808C34F5839}" type="datetimeFigureOut">
              <a:rPr lang="es-ES" smtClean="0"/>
              <a:t>04/05/2018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130FDBC-6B48-4113-8160-3612617367CF}" type="slidenum">
              <a:rPr lang="es-ES" smtClean="0"/>
              <a:t>‹Nº›</a:t>
            </a:fld>
            <a:endParaRPr lang="es-ES"/>
          </a:p>
        </p:txBody>
      </p:sp>
    </p:spTree>
    <p:extLst>
      <p:ext uri="{BB962C8B-B14F-4D97-AF65-F5344CB8AC3E}">
        <p14:creationId xmlns:p14="http://schemas.microsoft.com/office/powerpoint/2010/main" val="345939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BBEFD-99D9-4FFA-97EA-2808C34F5839}" type="datetimeFigureOut">
              <a:rPr lang="es-ES" smtClean="0"/>
              <a:t>04/05/2018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0FDBC-6B48-4113-8160-3612617367CF}" type="slidenum">
              <a:rPr lang="es-ES" smtClean="0"/>
              <a:t>‹Nº›</a:t>
            </a:fld>
            <a:endParaRPr lang="es-ES"/>
          </a:p>
        </p:txBody>
      </p:sp>
    </p:spTree>
    <p:extLst>
      <p:ext uri="{BB962C8B-B14F-4D97-AF65-F5344CB8AC3E}">
        <p14:creationId xmlns:p14="http://schemas.microsoft.com/office/powerpoint/2010/main" val="38323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2.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jpg"/><Relationship Id="rId9" Type="http://schemas.openxmlformats.org/officeDocument/2006/relationships/image" Target="../media/image15.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0.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jpe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53.wmf"/><Relationship Id="rId5" Type="http://schemas.microsoft.com/office/2007/relationships/hdphoto" Target="../media/hdphoto1.wdp"/><Relationship Id="rId10" Type="http://schemas.openxmlformats.org/officeDocument/2006/relationships/oleObject" Target="../embeddings/oleObject4.bin"/><Relationship Id="rId4" Type="http://schemas.openxmlformats.org/officeDocument/2006/relationships/image" Target="../media/image2.png"/><Relationship Id="rId9" Type="http://schemas.openxmlformats.org/officeDocument/2006/relationships/image" Target="../media/image52.wmf"/></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1.wdp"/><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55.jpe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hdphoto" Target="../media/hdphoto1.wdp"/><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5.jpe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hdphoto" Target="../media/hdphoto1.wdp"/><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66.png"/><Relationship Id="rId10" Type="http://schemas.openxmlformats.org/officeDocument/2006/relationships/image" Target="../media/image82.png"/><Relationship Id="rId4" Type="http://schemas.openxmlformats.org/officeDocument/2006/relationships/image" Target="../media/image55.jpe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3.jp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hdphoto" Target="../media/hdphoto1.wdp"/><Relationship Id="rId7"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5.jpg"/><Relationship Id="rId4" Type="http://schemas.openxmlformats.org/officeDocument/2006/relationships/image" Target="../media/image96.JPG"/><Relationship Id="rId9"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6.JP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6.JP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6.JP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96.JP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gamedev.net/articles/programming/graphics/real-time-atmospheric-scattering-r2093/"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github.com/Scrawk/Brunetons-Improved-Atmospheric-Scattering" TargetMode="External"/><Relationship Id="rId5" Type="http://schemas.openxmlformats.org/officeDocument/2006/relationships/hyperlink" Target="https://developer.nvidia.com/gpugems/GPUGems2/gpugems2_chapter16.html" TargetMode="External"/><Relationship Id="rId4" Type="http://schemas.openxmlformats.org/officeDocument/2006/relationships/hyperlink" Target="http://citeseerx.ist.psu.edu/viewdoc/download?doi=10.1.1.75.5595&amp;rep=rep1&amp;type=pdf" TargetMode="Externa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1.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www.linkedin.com/in/gustavo-raush-faggembauu" TargetMode="External"/><Relationship Id="rId5" Type="http://schemas.openxmlformats.org/officeDocument/2006/relationships/hyperlink" Target="https://github.com/graushf/AtmosphericScatteringWebGL.git" TargetMode="External"/><Relationship Id="rId4" Type="http://schemas.openxmlformats.org/officeDocument/2006/relationships/hyperlink" Target="mailto:graushf@gmail.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1" cy="685800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earth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4109" y="1234542"/>
            <a:ext cx="9531926" cy="5497105"/>
          </a:xfrm>
          <a:prstGeom prst="rect">
            <a:avLst/>
          </a:prstGeom>
        </p:spPr>
      </p:pic>
      <p:sp>
        <p:nvSpPr>
          <p:cNvPr id="2" name="Título 1"/>
          <p:cNvSpPr>
            <a:spLocks noGrp="1"/>
          </p:cNvSpPr>
          <p:nvPr>
            <p:ph type="ctrTitle"/>
          </p:nvPr>
        </p:nvSpPr>
        <p:spPr>
          <a:xfrm>
            <a:off x="1524000" y="40742"/>
            <a:ext cx="9144000" cy="2387600"/>
          </a:xfrm>
        </p:spPr>
        <p:txBody>
          <a:bodyPr>
            <a:normAutofit/>
          </a:bodyPr>
          <a:lstStyle/>
          <a:p>
            <a:pPr algn="l"/>
            <a:r>
              <a:rPr lang="en-US" sz="4800" b="1" dirty="0" smtClean="0">
                <a:solidFill>
                  <a:schemeClr val="bg1"/>
                </a:solidFill>
                <a:latin typeface="Saira Condensed" panose="00000506000000000000" pitchFamily="2" charset="0"/>
              </a:rPr>
              <a:t>RENDERING ATMOSPHERIC LIGHT SCATTERING</a:t>
            </a:r>
            <a:endParaRPr lang="es-ES" sz="4800" b="1" dirty="0">
              <a:solidFill>
                <a:schemeClr val="bg1"/>
              </a:solidFill>
              <a:latin typeface="Saira Condensed" panose="00000506000000000000" pitchFamily="2" charset="0"/>
            </a:endParaRPr>
          </a:p>
        </p:txBody>
      </p:sp>
      <p:sp>
        <p:nvSpPr>
          <p:cNvPr id="3" name="Subtítulo 2"/>
          <p:cNvSpPr>
            <a:spLocks noGrp="1"/>
          </p:cNvSpPr>
          <p:nvPr>
            <p:ph type="subTitle" idx="1"/>
          </p:nvPr>
        </p:nvSpPr>
        <p:spPr>
          <a:xfrm>
            <a:off x="-2078182" y="2327332"/>
            <a:ext cx="9144000" cy="1655762"/>
          </a:xfrm>
        </p:spPr>
        <p:txBody>
          <a:bodyPr>
            <a:normAutofit/>
          </a:bodyPr>
          <a:lstStyle/>
          <a:p>
            <a:r>
              <a:rPr lang="en-US" sz="1800" i="1" dirty="0" smtClean="0">
                <a:solidFill>
                  <a:schemeClr val="bg1"/>
                </a:solidFill>
                <a:latin typeface="Saira Condensed" panose="00000506000000000000" pitchFamily="2" charset="0"/>
              </a:rPr>
              <a:t>V1.0 Single Scattering</a:t>
            </a:r>
            <a:endParaRPr lang="es-ES" sz="1800" i="1" dirty="0">
              <a:solidFill>
                <a:schemeClr val="bg1"/>
              </a:solidFill>
              <a:latin typeface="Saira Condensed" panose="00000506000000000000" pitchFamily="2" charset="0"/>
            </a:endParaRPr>
          </a:p>
        </p:txBody>
      </p:sp>
      <p:sp>
        <p:nvSpPr>
          <p:cNvPr id="4" name="Subtítulo 2"/>
          <p:cNvSpPr txBox="1">
            <a:spLocks/>
          </p:cNvSpPr>
          <p:nvPr/>
        </p:nvSpPr>
        <p:spPr>
          <a:xfrm>
            <a:off x="1524000" y="477573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smtClean="0">
                <a:solidFill>
                  <a:schemeClr val="bg1"/>
                </a:solidFill>
                <a:latin typeface="Roboto" panose="02000000000000000000" pitchFamily="2" charset="0"/>
                <a:ea typeface="Roboto" panose="02000000000000000000" pitchFamily="2" charset="0"/>
                <a:cs typeface="Open Sans" panose="020B0606030504020204" pitchFamily="34" charset="0"/>
              </a:rPr>
              <a:t>TFG - Gustavo </a:t>
            </a:r>
            <a:r>
              <a:rPr lang="en-US" sz="1600" dirty="0" err="1" smtClean="0">
                <a:solidFill>
                  <a:schemeClr val="bg1"/>
                </a:solidFill>
                <a:latin typeface="Roboto" panose="02000000000000000000" pitchFamily="2" charset="0"/>
                <a:ea typeface="Roboto" panose="02000000000000000000" pitchFamily="2" charset="0"/>
                <a:cs typeface="Open Sans" panose="020B0606030504020204" pitchFamily="34" charset="0"/>
              </a:rPr>
              <a:t>Raush</a:t>
            </a:r>
            <a:r>
              <a:rPr lang="en-US" sz="1600" dirty="0" smtClean="0">
                <a:solidFill>
                  <a:schemeClr val="bg1"/>
                </a:solidFill>
                <a:latin typeface="Roboto" panose="02000000000000000000" pitchFamily="2" charset="0"/>
                <a:ea typeface="Roboto" panose="02000000000000000000" pitchFamily="2" charset="0"/>
                <a:cs typeface="Open Sans" panose="020B0606030504020204" pitchFamily="34" charset="0"/>
              </a:rPr>
              <a:t> </a:t>
            </a:r>
            <a:r>
              <a:rPr lang="en-US" sz="1600" dirty="0" err="1" smtClean="0">
                <a:solidFill>
                  <a:schemeClr val="bg1"/>
                </a:solidFill>
                <a:latin typeface="Roboto" panose="02000000000000000000" pitchFamily="2" charset="0"/>
                <a:ea typeface="Roboto" panose="02000000000000000000" pitchFamily="2" charset="0"/>
                <a:cs typeface="Open Sans" panose="020B0606030504020204" pitchFamily="34" charset="0"/>
              </a:rPr>
              <a:t>Faggembauu</a:t>
            </a:r>
            <a:endParaRPr lang="en-US" sz="1600" dirty="0" smtClean="0">
              <a:solidFill>
                <a:schemeClr val="bg1"/>
              </a:solidFill>
              <a:latin typeface="Roboto" panose="02000000000000000000" pitchFamily="2" charset="0"/>
              <a:ea typeface="Roboto" panose="02000000000000000000" pitchFamily="2" charset="0"/>
              <a:cs typeface="Open Sans" panose="020B0606030504020204" pitchFamily="34" charset="0"/>
            </a:endParaRPr>
          </a:p>
          <a:p>
            <a:pPr algn="l"/>
            <a:r>
              <a:rPr lang="en-US" sz="1600" dirty="0" smtClean="0">
                <a:solidFill>
                  <a:schemeClr val="bg1"/>
                </a:solidFill>
                <a:latin typeface="Roboto" panose="02000000000000000000" pitchFamily="2" charset="0"/>
                <a:ea typeface="Roboto" panose="02000000000000000000" pitchFamily="2" charset="0"/>
                <a:cs typeface="Open Sans" panose="020B0606030504020204" pitchFamily="34" charset="0"/>
              </a:rPr>
              <a:t>LaSalle URL</a:t>
            </a:r>
          </a:p>
          <a:p>
            <a:pPr algn="l"/>
            <a:r>
              <a:rPr lang="en-US" sz="1600" dirty="0" smtClean="0">
                <a:solidFill>
                  <a:schemeClr val="bg1"/>
                </a:solidFill>
                <a:latin typeface="Roboto" panose="02000000000000000000" pitchFamily="2" charset="0"/>
                <a:ea typeface="Roboto" panose="02000000000000000000" pitchFamily="2" charset="0"/>
                <a:cs typeface="Open Sans" panose="020B0606030504020204" pitchFamily="34" charset="0"/>
              </a:rPr>
              <a:t>2017-2018</a:t>
            </a:r>
            <a:endParaRPr lang="es-ES" sz="1600" dirty="0">
              <a:solidFill>
                <a:schemeClr val="bg1"/>
              </a:solidFill>
              <a:latin typeface="Roboto" panose="02000000000000000000" pitchFamily="2" charset="0"/>
              <a:ea typeface="Roboto" panose="02000000000000000000" pitchFamily="2" charset="0"/>
              <a:cs typeface="Open Sans" panose="020B0606030504020204" pitchFamily="34" charset="0"/>
            </a:endParaRPr>
          </a:p>
        </p:txBody>
      </p:sp>
    </p:spTree>
    <p:extLst>
      <p:ext uri="{BB962C8B-B14F-4D97-AF65-F5344CB8AC3E}">
        <p14:creationId xmlns:p14="http://schemas.microsoft.com/office/powerpoint/2010/main" val="45892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4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How</a:t>
            </a:r>
            <a:r>
              <a:rPr lang="es-ES" dirty="0" smtClean="0">
                <a:latin typeface="Saira Condensed" panose="00000506000000000000" pitchFamily="2" charset="0"/>
              </a:rPr>
              <a:t> </a:t>
            </a:r>
            <a:r>
              <a:rPr lang="es-ES" dirty="0" err="1" smtClean="0">
                <a:latin typeface="Saira Condensed" panose="00000506000000000000" pitchFamily="2" charset="0"/>
              </a:rPr>
              <a:t>we</a:t>
            </a:r>
            <a:r>
              <a:rPr lang="es-ES" dirty="0" smtClean="0">
                <a:latin typeface="Saira Condensed" panose="00000506000000000000" pitchFamily="2" charset="0"/>
              </a:rPr>
              <a:t> </a:t>
            </a:r>
            <a:r>
              <a:rPr lang="es-ES" dirty="0" err="1" smtClean="0">
                <a:latin typeface="Saira Condensed" panose="00000506000000000000" pitchFamily="2" charset="0"/>
              </a:rPr>
              <a:t>will</a:t>
            </a:r>
            <a:r>
              <a:rPr lang="es-ES" dirty="0" smtClean="0">
                <a:latin typeface="Saira Condensed" panose="00000506000000000000" pitchFamily="2" charset="0"/>
              </a:rPr>
              <a:t> compute </a:t>
            </a:r>
            <a:r>
              <a:rPr lang="es-ES" dirty="0" err="1" smtClean="0">
                <a:latin typeface="Saira Condensed" panose="00000506000000000000" pitchFamily="2" charset="0"/>
              </a:rPr>
              <a:t>it</a:t>
            </a:r>
            <a:r>
              <a:rPr lang="es-ES" dirty="0" smtClean="0">
                <a:latin typeface="Saira Condensed" panose="00000506000000000000" pitchFamily="2" charset="0"/>
              </a:rPr>
              <a:t>? (1)</a:t>
            </a:r>
            <a:endParaRPr lang="es-ES" dirty="0"/>
          </a:p>
        </p:txBody>
      </p:sp>
      <p:sp>
        <p:nvSpPr>
          <p:cNvPr id="5" name="Marcador de contenido 2"/>
          <p:cNvSpPr>
            <a:spLocks noGrp="1"/>
          </p:cNvSpPr>
          <p:nvPr>
            <p:ph idx="1"/>
          </p:nvPr>
        </p:nvSpPr>
        <p:spPr>
          <a:xfrm>
            <a:off x="838200" y="1878013"/>
            <a:ext cx="10515600" cy="4351338"/>
          </a:xfrm>
        </p:spPr>
        <p:txBody>
          <a:bodyPr>
            <a:normAutofit fontScale="92500" lnSpcReduction="20000"/>
          </a:bodyPr>
          <a:lstStyle/>
          <a:p>
            <a:r>
              <a:rPr lang="es-ES" sz="2600" dirty="0" err="1" smtClean="0"/>
              <a:t>We</a:t>
            </a:r>
            <a:r>
              <a:rPr lang="es-ES" sz="2600" dirty="0" smtClean="0"/>
              <a:t> </a:t>
            </a:r>
            <a:r>
              <a:rPr lang="es-ES" sz="2600" dirty="0" err="1" smtClean="0"/>
              <a:t>have</a:t>
            </a:r>
            <a:r>
              <a:rPr lang="es-ES" sz="2600" dirty="0" smtClean="0"/>
              <a:t> a </a:t>
            </a:r>
            <a:r>
              <a:rPr lang="es-ES" sz="2600" dirty="0" err="1" smtClean="0"/>
              <a:t>ray</a:t>
            </a:r>
            <a:r>
              <a:rPr lang="es-ES" sz="2600" dirty="0" smtClean="0"/>
              <a:t> </a:t>
            </a:r>
            <a:r>
              <a:rPr lang="es-ES" sz="2600" dirty="0" err="1" smtClean="0"/>
              <a:t>from</a:t>
            </a:r>
            <a:r>
              <a:rPr lang="es-ES" sz="2600" dirty="0" smtClean="0"/>
              <a:t> </a:t>
            </a:r>
            <a:r>
              <a:rPr lang="es-ES" sz="2600" dirty="0" err="1" smtClean="0"/>
              <a:t>the</a:t>
            </a:r>
            <a:r>
              <a:rPr lang="es-ES" sz="2600" dirty="0" smtClean="0"/>
              <a:t> camera </a:t>
            </a:r>
            <a:r>
              <a:rPr lang="es-ES" sz="2600" dirty="0" err="1" smtClean="0"/>
              <a:t>through</a:t>
            </a:r>
            <a:r>
              <a:rPr lang="es-ES" sz="2600" dirty="0" smtClean="0"/>
              <a:t> </a:t>
            </a:r>
            <a:r>
              <a:rPr lang="es-ES" sz="2600" dirty="0" err="1" smtClean="0"/>
              <a:t>the</a:t>
            </a:r>
            <a:r>
              <a:rPr lang="es-ES" sz="2600" dirty="0" smtClean="0"/>
              <a:t> </a:t>
            </a:r>
            <a:r>
              <a:rPr lang="es-ES" sz="2600" dirty="0" err="1" smtClean="0"/>
              <a:t>atmosphere</a:t>
            </a:r>
            <a:r>
              <a:rPr lang="es-ES" sz="2600" dirty="0" smtClean="0"/>
              <a:t> </a:t>
            </a:r>
            <a:r>
              <a:rPr lang="es-ES" sz="2600" dirty="0" err="1" smtClean="0"/>
              <a:t>to</a:t>
            </a:r>
            <a:r>
              <a:rPr lang="es-ES" sz="2600" dirty="0" smtClean="0"/>
              <a:t> a </a:t>
            </a:r>
            <a:r>
              <a:rPr lang="es-ES" sz="2600" dirty="0" err="1" smtClean="0"/>
              <a:t>vertex</a:t>
            </a:r>
            <a:endParaRPr lang="es-ES" sz="2600" dirty="0" smtClean="0"/>
          </a:p>
          <a:p>
            <a:pPr marL="0" indent="0">
              <a:buNone/>
            </a:pPr>
            <a:endParaRPr lang="es-ES" sz="2600" dirty="0" smtClean="0"/>
          </a:p>
          <a:p>
            <a:r>
              <a:rPr lang="en-US" sz="2600" dirty="0" smtClean="0"/>
              <a:t>Vertex can be part of terrain, part of sky dome, part of cloud or object in space</a:t>
            </a:r>
          </a:p>
          <a:p>
            <a:pPr marL="0" indent="0">
              <a:buNone/>
            </a:pPr>
            <a:endParaRPr lang="en-US" sz="2600" dirty="0" smtClean="0"/>
          </a:p>
          <a:p>
            <a:r>
              <a:rPr lang="en-US" sz="2600" dirty="0" smtClean="0"/>
              <a:t>If ray passes through atmosphere scattering needs to be calculated</a:t>
            </a:r>
          </a:p>
          <a:p>
            <a:pPr marL="0" indent="0">
              <a:buNone/>
            </a:pPr>
            <a:endParaRPr lang="en-US" sz="2600" dirty="0" smtClean="0"/>
          </a:p>
          <a:p>
            <a:r>
              <a:rPr lang="en-US" sz="2600" dirty="0" smtClean="0"/>
              <a:t>A ray has two points defined, where starts passing through atmosphere and where it stops. A and B respectively</a:t>
            </a:r>
          </a:p>
          <a:p>
            <a:pPr marL="0" indent="0">
              <a:buNone/>
            </a:pPr>
            <a:endParaRPr lang="en-US" sz="2600" dirty="0" smtClean="0"/>
          </a:p>
          <a:p>
            <a:r>
              <a:rPr lang="en-US" sz="2600" dirty="0" smtClean="0"/>
              <a:t>Depends on the situation we have to do a sphere-check intersection to find the point. (camera in space; or camera in atmosphere)</a:t>
            </a:r>
            <a:endParaRPr lang="es-ES" sz="2600" dirty="0" smtClean="0"/>
          </a:p>
          <a:p>
            <a:pPr marL="0" indent="0">
              <a:buNone/>
            </a:pPr>
            <a:r>
              <a:rPr lang="es-ES" dirty="0"/>
              <a:t>	</a:t>
            </a:r>
          </a:p>
        </p:txBody>
      </p:sp>
    </p:spTree>
    <p:extLst>
      <p:ext uri="{BB962C8B-B14F-4D97-AF65-F5344CB8AC3E}">
        <p14:creationId xmlns:p14="http://schemas.microsoft.com/office/powerpoint/2010/main" val="3175808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How</a:t>
            </a:r>
            <a:r>
              <a:rPr lang="es-ES" dirty="0" smtClean="0">
                <a:latin typeface="Saira Condensed" panose="00000506000000000000" pitchFamily="2" charset="0"/>
              </a:rPr>
              <a:t> </a:t>
            </a:r>
            <a:r>
              <a:rPr lang="es-ES" dirty="0" err="1" smtClean="0">
                <a:latin typeface="Saira Condensed" panose="00000506000000000000" pitchFamily="2" charset="0"/>
              </a:rPr>
              <a:t>we</a:t>
            </a:r>
            <a:r>
              <a:rPr lang="es-ES" dirty="0" smtClean="0">
                <a:latin typeface="Saira Condensed" panose="00000506000000000000" pitchFamily="2" charset="0"/>
              </a:rPr>
              <a:t> </a:t>
            </a:r>
            <a:r>
              <a:rPr lang="es-ES" dirty="0" err="1" smtClean="0">
                <a:latin typeface="Saira Condensed" panose="00000506000000000000" pitchFamily="2" charset="0"/>
              </a:rPr>
              <a:t>will</a:t>
            </a:r>
            <a:r>
              <a:rPr lang="es-ES" dirty="0" smtClean="0">
                <a:latin typeface="Saira Condensed" panose="00000506000000000000" pitchFamily="2" charset="0"/>
              </a:rPr>
              <a:t> compute </a:t>
            </a:r>
            <a:r>
              <a:rPr lang="es-ES" dirty="0" err="1" smtClean="0">
                <a:latin typeface="Saira Condensed" panose="00000506000000000000" pitchFamily="2" charset="0"/>
              </a:rPr>
              <a:t>it</a:t>
            </a:r>
            <a:r>
              <a:rPr lang="es-ES" dirty="0" smtClean="0">
                <a:latin typeface="Saira Condensed" panose="00000506000000000000" pitchFamily="2" charset="0"/>
              </a:rPr>
              <a:t>? (2)</a:t>
            </a:r>
            <a:endParaRPr lang="es-ES"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838200" y="1878013"/>
                <a:ext cx="10515600" cy="4351338"/>
              </a:xfrm>
            </p:spPr>
            <p:txBody>
              <a:bodyPr>
                <a:normAutofit fontScale="92500" lnSpcReduction="10000"/>
              </a:bodyPr>
              <a:lstStyle/>
              <a:p>
                <a:r>
                  <a:rPr lang="en-US" sz="2600" dirty="0" smtClean="0"/>
                  <a:t>We have a line segment defined from point A to B</a:t>
                </a:r>
              </a:p>
              <a:p>
                <a:r>
                  <a:rPr lang="en-US" sz="2600" dirty="0" smtClean="0"/>
                  <a:t>Our goal is to approximate the integral that describes atmospheric scattering across its length</a:t>
                </a:r>
              </a:p>
              <a:p>
                <a:r>
                  <a:rPr lang="en-US" sz="2600" b="1" dirty="0" smtClean="0"/>
                  <a:t>Lets take five sample positions, </a:t>
                </a:r>
                <a14:m>
                  <m:oMath xmlns:m="http://schemas.openxmlformats.org/officeDocument/2006/math">
                    <m:sSub>
                      <m:sSubPr>
                        <m:ctrlPr>
                          <a:rPr lang="en-US" sz="2600" b="1" i="1" smtClean="0">
                            <a:latin typeface="Cambria Math" panose="02040503050406030204" pitchFamily="18" charset="0"/>
                          </a:rPr>
                        </m:ctrlPr>
                      </m:sSubPr>
                      <m:e>
                        <m:r>
                          <a:rPr lang="en-US" sz="2600" b="1" i="1" smtClean="0">
                            <a:latin typeface="Cambria Math" panose="02040503050406030204" pitchFamily="18" charset="0"/>
                          </a:rPr>
                          <m:t>𝑷</m:t>
                        </m:r>
                      </m:e>
                      <m:sub>
                        <m:r>
                          <a:rPr lang="en-US" sz="2600" b="1" i="1" smtClean="0">
                            <a:latin typeface="Cambria Math" panose="02040503050406030204" pitchFamily="18" charset="0"/>
                          </a:rPr>
                          <m:t>𝟏</m:t>
                        </m:r>
                      </m:sub>
                    </m:sSub>
                  </m:oMath>
                </a14:m>
                <a:r>
                  <a:rPr lang="es-ES" sz="2600" b="1" dirty="0" smtClean="0"/>
                  <a:t> through </a:t>
                </a:r>
                <a14:m>
                  <m:oMath xmlns:m="http://schemas.openxmlformats.org/officeDocument/2006/math">
                    <m:sSub>
                      <m:sSubPr>
                        <m:ctrlPr>
                          <a:rPr lang="es-ES" sz="2600" b="1" i="1" smtClean="0">
                            <a:latin typeface="Cambria Math" panose="02040503050406030204" pitchFamily="18" charset="0"/>
                          </a:rPr>
                        </m:ctrlPr>
                      </m:sSubPr>
                      <m:e>
                        <m:r>
                          <a:rPr lang="en-US" sz="2600" b="1" i="1" smtClean="0">
                            <a:latin typeface="Cambria Math" panose="02040503050406030204" pitchFamily="18" charset="0"/>
                          </a:rPr>
                          <m:t>𝑷</m:t>
                        </m:r>
                      </m:e>
                      <m:sub>
                        <m:r>
                          <a:rPr lang="en-US" sz="2600" b="1" i="1" smtClean="0">
                            <a:latin typeface="Cambria Math" panose="02040503050406030204" pitchFamily="18" charset="0"/>
                          </a:rPr>
                          <m:t>𝟓</m:t>
                        </m:r>
                      </m:sub>
                    </m:sSub>
                  </m:oMath>
                </a14:m>
                <a:r>
                  <a:rPr lang="es-ES" sz="2600" dirty="0" smtClean="0"/>
                  <a:t>. </a:t>
                </a:r>
                <a:r>
                  <a:rPr lang="es-ES" sz="2600" dirty="0" err="1" smtClean="0"/>
                  <a:t>Each</a:t>
                </a:r>
                <a:r>
                  <a:rPr lang="es-ES" sz="2600" dirty="0" smtClean="0"/>
                  <a:t> </a:t>
                </a:r>
                <a:r>
                  <a:rPr lang="es-ES" sz="2600" dirty="0" err="1" smtClean="0"/>
                  <a:t>point</a:t>
                </a:r>
                <a:r>
                  <a:rPr lang="es-ES" sz="2600" dirty="0" smtClean="0"/>
                  <a:t> </a:t>
                </a:r>
                <a:r>
                  <a:rPr lang="es-ES" sz="2600" dirty="0" err="1" smtClean="0"/>
                  <a:t>represents</a:t>
                </a:r>
                <a:r>
                  <a:rPr lang="es-ES" sz="2600" dirty="0" smtClean="0"/>
                  <a:t> a </a:t>
                </a:r>
                <a:r>
                  <a:rPr lang="es-ES" sz="2600" dirty="0" err="1" smtClean="0"/>
                  <a:t>point</a:t>
                </a:r>
                <a:r>
                  <a:rPr lang="es-ES" sz="2600" dirty="0" smtClean="0"/>
                  <a:t> in </a:t>
                </a:r>
                <a:r>
                  <a:rPr lang="es-ES" sz="2600" dirty="0" err="1" smtClean="0"/>
                  <a:t>the</a:t>
                </a:r>
                <a:r>
                  <a:rPr lang="es-ES" sz="2600" dirty="0" smtClean="0"/>
                  <a:t> </a:t>
                </a:r>
                <a:r>
                  <a:rPr lang="es-ES" sz="2600" dirty="0" err="1" smtClean="0"/>
                  <a:t>atmosphere</a:t>
                </a:r>
                <a:r>
                  <a:rPr lang="es-ES" sz="2600" dirty="0" smtClean="0"/>
                  <a:t> </a:t>
                </a:r>
                <a:r>
                  <a:rPr lang="es-ES" sz="2600" dirty="0" err="1" smtClean="0"/>
                  <a:t>where</a:t>
                </a:r>
                <a:r>
                  <a:rPr lang="es-ES" sz="2600" dirty="0" smtClean="0"/>
                  <a:t> light </a:t>
                </a:r>
                <a:r>
                  <a:rPr lang="es-ES" sz="2600" dirty="0" err="1" smtClean="0"/>
                  <a:t>scatters</a:t>
                </a:r>
                <a:endParaRPr lang="es-ES" sz="2600" dirty="0"/>
              </a:p>
              <a:p>
                <a:r>
                  <a:rPr lang="es-ES" sz="2600" dirty="0" smtClean="0"/>
                  <a:t>At  </a:t>
                </a:r>
                <a14:m>
                  <m:oMath xmlns:m="http://schemas.openxmlformats.org/officeDocument/2006/math">
                    <m:sSub>
                      <m:sSubPr>
                        <m:ctrlPr>
                          <a:rPr lang="es-E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5</m:t>
                        </m:r>
                      </m:sub>
                    </m:sSub>
                  </m:oMath>
                </a14:m>
                <a:r>
                  <a:rPr lang="es-ES" sz="2600" dirty="0" smtClean="0"/>
                  <a:t> light comes </a:t>
                </a:r>
                <a:r>
                  <a:rPr lang="es-ES" sz="2600" dirty="0" err="1" smtClean="0"/>
                  <a:t>from</a:t>
                </a:r>
                <a:r>
                  <a:rPr lang="es-ES" sz="2600" dirty="0" smtClean="0"/>
                  <a:t> </a:t>
                </a:r>
                <a:r>
                  <a:rPr lang="es-ES" sz="2600" dirty="0" err="1" smtClean="0"/>
                  <a:t>the</a:t>
                </a:r>
                <a:r>
                  <a:rPr lang="es-ES" sz="2600" dirty="0" smtClean="0"/>
                  <a:t> </a:t>
                </a:r>
                <a:r>
                  <a:rPr lang="es-ES" sz="2600" dirty="0" err="1" smtClean="0"/>
                  <a:t>sun</a:t>
                </a:r>
                <a:r>
                  <a:rPr lang="es-ES" sz="2600" dirty="0" smtClean="0"/>
                  <a:t>, in a </a:t>
                </a:r>
                <a:r>
                  <a:rPr lang="es-ES" sz="2600" dirty="0" err="1" smtClean="0"/>
                  <a:t>straight</a:t>
                </a:r>
                <a:r>
                  <a:rPr lang="es-ES" sz="2600" dirty="0" smtClean="0"/>
                  <a:t> line. At </a:t>
                </a:r>
                <a14:m>
                  <m:oMath xmlns:m="http://schemas.openxmlformats.org/officeDocument/2006/math">
                    <m:sSub>
                      <m:sSubPr>
                        <m:ctrlPr>
                          <a:rPr lang="es-ES" sz="2600" i="1">
                            <a:latin typeface="Cambria Math" panose="02040503050406030204" pitchFamily="18" charset="0"/>
                          </a:rPr>
                        </m:ctrlPr>
                      </m:sSubPr>
                      <m:e>
                        <m:r>
                          <a:rPr lang="en-US" sz="2600" i="1">
                            <a:latin typeface="Cambria Math" panose="02040503050406030204" pitchFamily="18" charset="0"/>
                          </a:rPr>
                          <m:t>𝑃</m:t>
                        </m:r>
                      </m:e>
                      <m:sub>
                        <m:r>
                          <a:rPr lang="en-US" sz="2600" i="1">
                            <a:latin typeface="Cambria Math" panose="02040503050406030204" pitchFamily="18" charset="0"/>
                          </a:rPr>
                          <m:t>5</m:t>
                        </m:r>
                      </m:sub>
                    </m:sSub>
                  </m:oMath>
                </a14:m>
                <a:r>
                  <a:rPr lang="es-ES" sz="2600" dirty="0" smtClean="0"/>
                  <a:t> </a:t>
                </a:r>
                <a:r>
                  <a:rPr lang="es-ES" sz="2600" dirty="0" err="1" smtClean="0"/>
                  <a:t>some</a:t>
                </a:r>
                <a:r>
                  <a:rPr lang="es-ES" sz="2600" dirty="0" smtClean="0"/>
                  <a:t> of </a:t>
                </a:r>
                <a:r>
                  <a:rPr lang="es-ES" sz="2600" dirty="0" err="1" smtClean="0"/>
                  <a:t>this</a:t>
                </a:r>
                <a:r>
                  <a:rPr lang="es-ES" sz="2600" dirty="0" smtClean="0"/>
                  <a:t> light </a:t>
                </a:r>
                <a:r>
                  <a:rPr lang="es-ES" sz="2600" dirty="0" err="1" smtClean="0"/>
                  <a:t>is</a:t>
                </a:r>
                <a:r>
                  <a:rPr lang="es-ES" sz="2600" dirty="0" smtClean="0"/>
                  <a:t> </a:t>
                </a:r>
                <a:r>
                  <a:rPr lang="es-ES" sz="2600" dirty="0" err="1" smtClean="0"/>
                  <a:t>scattered</a:t>
                </a:r>
                <a:r>
                  <a:rPr lang="es-ES" sz="2600" dirty="0" smtClean="0"/>
                  <a:t> </a:t>
                </a:r>
                <a:r>
                  <a:rPr lang="es-ES" sz="2600" dirty="0" err="1" smtClean="0"/>
                  <a:t>directly</a:t>
                </a:r>
                <a:r>
                  <a:rPr lang="es-ES" sz="2600" dirty="0" smtClean="0"/>
                  <a:t> </a:t>
                </a:r>
                <a:r>
                  <a:rPr lang="es-ES" sz="2600" dirty="0" err="1" smtClean="0"/>
                  <a:t>towards</a:t>
                </a:r>
                <a:r>
                  <a:rPr lang="es-ES" sz="2600" dirty="0" smtClean="0"/>
                  <a:t> </a:t>
                </a:r>
                <a:r>
                  <a:rPr lang="es-ES" sz="2600" dirty="0" err="1" smtClean="0"/>
                  <a:t>the</a:t>
                </a:r>
                <a:r>
                  <a:rPr lang="es-ES" sz="2600" dirty="0" smtClean="0"/>
                  <a:t> camera.</a:t>
                </a:r>
              </a:p>
              <a:p>
                <a:r>
                  <a:rPr lang="en-US" sz="2600" dirty="0" smtClean="0"/>
                  <a:t>As this light travels to the camera, some of it gets scattered away again</a:t>
                </a:r>
              </a:p>
              <a:p>
                <a:r>
                  <a:rPr lang="en-US" sz="2600" dirty="0" smtClean="0"/>
                  <a:t>The same happens for every sample point</a:t>
                </a:r>
              </a:p>
              <a:p>
                <a:r>
                  <a:rPr lang="es-ES" sz="2400" dirty="0" err="1" smtClean="0"/>
                  <a:t>For</a:t>
                </a:r>
                <a:r>
                  <a:rPr lang="es-ES" sz="2400" dirty="0" smtClean="0"/>
                  <a:t> </a:t>
                </a:r>
                <a:r>
                  <a:rPr lang="es-ES" sz="2400" dirty="0" err="1" smtClean="0"/>
                  <a:t>calculating</a:t>
                </a:r>
                <a:r>
                  <a:rPr lang="es-ES" sz="2400" dirty="0" smtClean="0"/>
                  <a:t> </a:t>
                </a:r>
                <a:r>
                  <a:rPr lang="es-ES" sz="2400" dirty="0" err="1" smtClean="0"/>
                  <a:t>the</a:t>
                </a:r>
                <a:r>
                  <a:rPr lang="es-ES" sz="2400" dirty="0" smtClean="0"/>
                  <a:t> integral: </a:t>
                </a:r>
                <a:r>
                  <a:rPr lang="es-ES" sz="2400" dirty="0" err="1"/>
                  <a:t>The</a:t>
                </a:r>
                <a:r>
                  <a:rPr lang="es-ES" sz="2400" dirty="0"/>
                  <a:t> </a:t>
                </a:r>
                <a:r>
                  <a:rPr lang="es-ES" sz="2400" b="1" dirty="0" err="1"/>
                  <a:t>midpoint</a:t>
                </a:r>
                <a:r>
                  <a:rPr lang="es-ES" sz="2400" b="1" dirty="0"/>
                  <a:t> rule </a:t>
                </a:r>
                <a:r>
                  <a:rPr lang="es-ES" sz="2400" b="1" dirty="0" err="1"/>
                  <a:t>method</a:t>
                </a:r>
                <a:r>
                  <a:rPr lang="es-ES" sz="2400" dirty="0"/>
                  <a:t> </a:t>
                </a:r>
                <a:endParaRPr lang="es-ES" sz="2600" dirty="0" smtClean="0"/>
              </a:p>
              <a:p>
                <a:pPr marL="0" indent="0">
                  <a:buNone/>
                </a:pPr>
                <a:r>
                  <a:rPr lang="es-ES" dirty="0"/>
                  <a:t>	</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838200" y="1878013"/>
                <a:ext cx="10515600" cy="4351338"/>
              </a:xfrm>
              <a:blipFill rotWithShape="0">
                <a:blip r:embed="rId5"/>
                <a:stretch>
                  <a:fillRect l="-812" t="-2661"/>
                </a:stretch>
              </a:blipFill>
            </p:spPr>
            <p:txBody>
              <a:bodyPr/>
              <a:lstStyle/>
              <a:p>
                <a:r>
                  <a:rPr lang="es-ES">
                    <a:noFill/>
                  </a:rPr>
                  <a:t> </a:t>
                </a:r>
              </a:p>
            </p:txBody>
          </p:sp>
        </mc:Fallback>
      </mc:AlternateContent>
    </p:spTree>
    <p:extLst>
      <p:ext uri="{BB962C8B-B14F-4D97-AF65-F5344CB8AC3E}">
        <p14:creationId xmlns:p14="http://schemas.microsoft.com/office/powerpoint/2010/main" val="942205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How</a:t>
            </a:r>
            <a:r>
              <a:rPr lang="es-ES" dirty="0" smtClean="0">
                <a:latin typeface="Saira Condensed" panose="00000506000000000000" pitchFamily="2" charset="0"/>
              </a:rPr>
              <a:t> </a:t>
            </a:r>
            <a:r>
              <a:rPr lang="es-ES" dirty="0" err="1" smtClean="0">
                <a:latin typeface="Saira Condensed" panose="00000506000000000000" pitchFamily="2" charset="0"/>
              </a:rPr>
              <a:t>we</a:t>
            </a:r>
            <a:r>
              <a:rPr lang="es-ES" dirty="0" smtClean="0">
                <a:latin typeface="Saira Condensed" panose="00000506000000000000" pitchFamily="2" charset="0"/>
              </a:rPr>
              <a:t> </a:t>
            </a:r>
            <a:r>
              <a:rPr lang="es-ES" dirty="0" err="1" smtClean="0">
                <a:latin typeface="Saira Condensed" panose="00000506000000000000" pitchFamily="2" charset="0"/>
              </a:rPr>
              <a:t>will</a:t>
            </a:r>
            <a:r>
              <a:rPr lang="es-ES" dirty="0" smtClean="0">
                <a:latin typeface="Saira Condensed" panose="00000506000000000000" pitchFamily="2" charset="0"/>
              </a:rPr>
              <a:t> compute </a:t>
            </a:r>
            <a:r>
              <a:rPr lang="es-ES" dirty="0" err="1" smtClean="0">
                <a:latin typeface="Saira Condensed" panose="00000506000000000000" pitchFamily="2" charset="0"/>
              </a:rPr>
              <a:t>it</a:t>
            </a:r>
            <a:r>
              <a:rPr lang="es-ES" dirty="0" smtClean="0">
                <a:latin typeface="Saira Condensed" panose="00000506000000000000" pitchFamily="2" charset="0"/>
              </a:rPr>
              <a:t>? (3)</a:t>
            </a:r>
            <a:endParaRPr lang="es-ES" dirty="0"/>
          </a:p>
        </p:txBody>
      </p:sp>
      <p:pic>
        <p:nvPicPr>
          <p:cNvPr id="4" name="Imagen 3" descr="16_atmospheric_02.jpg"/>
          <p:cNvPicPr/>
          <p:nvPr/>
        </p:nvPicPr>
        <p:blipFill>
          <a:blip r:embed="rId5">
            <a:extLst>
              <a:ext uri="{28A0092B-C50C-407E-A947-70E740481C1C}">
                <a14:useLocalDpi xmlns:a14="http://schemas.microsoft.com/office/drawing/2010/main" val="0"/>
              </a:ext>
            </a:extLst>
          </a:blip>
          <a:srcRect/>
          <a:stretch>
            <a:fillRect/>
          </a:stretch>
        </p:blipFill>
        <p:spPr bwMode="auto">
          <a:xfrm>
            <a:off x="1318986" y="2556532"/>
            <a:ext cx="10231108" cy="2397852"/>
          </a:xfrm>
          <a:prstGeom prst="rect">
            <a:avLst/>
          </a:prstGeom>
          <a:noFill/>
          <a:ln>
            <a:noFill/>
          </a:ln>
        </p:spPr>
      </p:pic>
    </p:spTree>
    <p:extLst>
      <p:ext uri="{BB962C8B-B14F-4D97-AF65-F5344CB8AC3E}">
        <p14:creationId xmlns:p14="http://schemas.microsoft.com/office/powerpoint/2010/main" val="234335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The</a:t>
            </a:r>
            <a:r>
              <a:rPr lang="es-ES" dirty="0" smtClean="0">
                <a:latin typeface="Saira Condensed" panose="00000506000000000000" pitchFamily="2" charset="0"/>
              </a:rPr>
              <a:t> </a:t>
            </a:r>
            <a:r>
              <a:rPr lang="es-ES" dirty="0" err="1" smtClean="0">
                <a:latin typeface="Saira Condensed" panose="00000506000000000000" pitchFamily="2" charset="0"/>
              </a:rPr>
              <a:t>midpoint</a:t>
            </a:r>
            <a:r>
              <a:rPr lang="es-ES" dirty="0" smtClean="0">
                <a:latin typeface="Saira Condensed" panose="00000506000000000000" pitchFamily="2" charset="0"/>
              </a:rPr>
              <a:t> rule</a:t>
            </a:r>
            <a:endParaRPr lang="es-ES" dirty="0"/>
          </a:p>
        </p:txBody>
      </p:sp>
      <p:sp>
        <p:nvSpPr>
          <p:cNvPr id="3" name="Marcador de contenido 2"/>
          <p:cNvSpPr>
            <a:spLocks noGrp="1"/>
          </p:cNvSpPr>
          <p:nvPr>
            <p:ph idx="1"/>
          </p:nvPr>
        </p:nvSpPr>
        <p:spPr/>
        <p:txBody>
          <a:bodyPr>
            <a:normAutofit fontScale="85000" lnSpcReduction="20000"/>
          </a:bodyPr>
          <a:lstStyle/>
          <a:p>
            <a:pPr marL="0" indent="0">
              <a:buNone/>
            </a:pPr>
            <a:r>
              <a:rPr lang="es-ES" dirty="0" smtClean="0"/>
              <a:t>-</a:t>
            </a:r>
            <a:r>
              <a:rPr lang="es-ES" dirty="0" err="1" smtClean="0"/>
              <a:t>Method</a:t>
            </a:r>
            <a:r>
              <a:rPr lang="es-ES" dirty="0" smtClean="0"/>
              <a:t> </a:t>
            </a:r>
            <a:r>
              <a:rPr lang="es-ES" dirty="0" err="1" smtClean="0"/>
              <a:t>for</a:t>
            </a:r>
            <a:r>
              <a:rPr lang="es-ES" dirty="0" smtClean="0"/>
              <a:t> </a:t>
            </a:r>
            <a:r>
              <a:rPr lang="es-ES" dirty="0" err="1" smtClean="0"/>
              <a:t>approximating</a:t>
            </a:r>
            <a:r>
              <a:rPr lang="es-ES" dirty="0" smtClean="0"/>
              <a:t> a </a:t>
            </a:r>
            <a:r>
              <a:rPr lang="es-ES" dirty="0" err="1" smtClean="0"/>
              <a:t>definite</a:t>
            </a:r>
            <a:r>
              <a:rPr lang="es-ES" dirty="0"/>
              <a:t> </a:t>
            </a:r>
            <a:r>
              <a:rPr lang="es-ES" dirty="0" smtClean="0"/>
              <a:t>integral</a:t>
            </a:r>
          </a:p>
          <a:p>
            <a:pPr marL="0" indent="0">
              <a:buNone/>
            </a:pPr>
            <a:r>
              <a:rPr lang="es-ES" dirty="0" smtClean="0"/>
              <a:t>-</a:t>
            </a:r>
            <a:r>
              <a:rPr lang="es-ES" dirty="0" err="1" smtClean="0"/>
              <a:t>Weighted</a:t>
            </a:r>
            <a:r>
              <a:rPr lang="es-ES" dirty="0" smtClean="0"/>
              <a:t> sum </a:t>
            </a:r>
            <a:r>
              <a:rPr lang="es-ES" dirty="0" err="1" smtClean="0"/>
              <a:t>calculated</a:t>
            </a:r>
            <a:r>
              <a:rPr lang="es-ES" dirty="0" smtClean="0"/>
              <a:t> in a </a:t>
            </a:r>
            <a:r>
              <a:rPr lang="es-ES" dirty="0" err="1" smtClean="0"/>
              <a:t>loop</a:t>
            </a:r>
            <a:endParaRPr lang="es-ES" dirty="0" smtClean="0"/>
          </a:p>
          <a:p>
            <a:pPr marL="0" indent="0">
              <a:buNone/>
            </a:pPr>
            <a:endParaRPr lang="es-ES" dirty="0" smtClean="0"/>
          </a:p>
          <a:p>
            <a:pPr marL="0" indent="0">
              <a:buNone/>
            </a:pPr>
            <a:r>
              <a:rPr lang="es-ES" dirty="0" smtClean="0"/>
              <a:t>MIDPOINT RULE:</a:t>
            </a:r>
          </a:p>
          <a:p>
            <a:pPr marL="0" indent="0">
              <a:buNone/>
            </a:pPr>
            <a:r>
              <a:rPr lang="es-ES" dirty="0"/>
              <a:t>	</a:t>
            </a:r>
            <a:r>
              <a:rPr lang="es-ES" dirty="0" smtClean="0"/>
              <a:t>- </a:t>
            </a:r>
            <a:r>
              <a:rPr lang="es-ES" dirty="0" err="1" smtClean="0"/>
              <a:t>Definite</a:t>
            </a:r>
            <a:r>
              <a:rPr lang="es-ES" dirty="0" smtClean="0"/>
              <a:t> integral</a:t>
            </a:r>
          </a:p>
          <a:p>
            <a:pPr marL="0" indent="0">
              <a:buNone/>
            </a:pPr>
            <a:r>
              <a:rPr lang="es-ES" dirty="0"/>
              <a:t>	</a:t>
            </a:r>
            <a:r>
              <a:rPr lang="es-ES" dirty="0" smtClean="0"/>
              <a:t>- Break </a:t>
            </a:r>
            <a:r>
              <a:rPr lang="es-ES" dirty="0" err="1" smtClean="0"/>
              <a:t>definite</a:t>
            </a:r>
            <a:r>
              <a:rPr lang="es-ES" dirty="0" smtClean="0"/>
              <a:t> integral </a:t>
            </a:r>
            <a:r>
              <a:rPr lang="es-ES" dirty="0" err="1" smtClean="0"/>
              <a:t>into</a:t>
            </a:r>
            <a:r>
              <a:rPr lang="es-ES" dirty="0" smtClean="0"/>
              <a:t> n </a:t>
            </a:r>
            <a:r>
              <a:rPr lang="es-ES" dirty="0" err="1" smtClean="0"/>
              <a:t>segments</a:t>
            </a:r>
            <a:endParaRPr lang="es-ES" dirty="0" smtClean="0"/>
          </a:p>
          <a:p>
            <a:pPr marL="0" indent="0">
              <a:buNone/>
            </a:pPr>
            <a:r>
              <a:rPr lang="es-ES" dirty="0"/>
              <a:t>	</a:t>
            </a:r>
            <a:r>
              <a:rPr lang="es-ES" dirty="0" smtClean="0"/>
              <a:t>- </a:t>
            </a:r>
            <a:r>
              <a:rPr lang="es-ES" dirty="0" err="1" smtClean="0"/>
              <a:t>Evaluate</a:t>
            </a:r>
            <a:r>
              <a:rPr lang="es-ES" dirty="0" smtClean="0"/>
              <a:t> integral at center of </a:t>
            </a:r>
            <a:r>
              <a:rPr lang="es-ES" dirty="0" err="1" smtClean="0"/>
              <a:t>each</a:t>
            </a:r>
            <a:r>
              <a:rPr lang="es-ES" dirty="0"/>
              <a:t> </a:t>
            </a:r>
            <a:r>
              <a:rPr lang="es-ES" dirty="0" err="1" smtClean="0"/>
              <a:t>segment</a:t>
            </a:r>
            <a:endParaRPr lang="es-ES" dirty="0" smtClean="0"/>
          </a:p>
          <a:p>
            <a:pPr marL="0" indent="0">
              <a:buNone/>
            </a:pPr>
            <a:r>
              <a:rPr lang="es-ES" dirty="0"/>
              <a:t>	</a:t>
            </a:r>
            <a:r>
              <a:rPr lang="es-ES" dirty="0" smtClean="0"/>
              <a:t>- </a:t>
            </a:r>
            <a:r>
              <a:rPr lang="es-ES" dirty="0" err="1" smtClean="0"/>
              <a:t>Multiply</a:t>
            </a:r>
            <a:r>
              <a:rPr lang="es-ES" dirty="0" smtClean="0"/>
              <a:t> </a:t>
            </a:r>
            <a:r>
              <a:rPr lang="es-ES" dirty="0" err="1" smtClean="0"/>
              <a:t>each</a:t>
            </a:r>
            <a:r>
              <a:rPr lang="es-ES" dirty="0" smtClean="0"/>
              <a:t> </a:t>
            </a:r>
            <a:r>
              <a:rPr lang="es-ES" dirty="0" err="1" smtClean="0"/>
              <a:t>result</a:t>
            </a:r>
            <a:r>
              <a:rPr lang="es-ES" dirty="0" smtClean="0"/>
              <a:t> </a:t>
            </a:r>
            <a:r>
              <a:rPr lang="es-ES" dirty="0" err="1" smtClean="0"/>
              <a:t>by</a:t>
            </a:r>
            <a:r>
              <a:rPr lang="es-ES" dirty="0" smtClean="0"/>
              <a:t> </a:t>
            </a:r>
            <a:r>
              <a:rPr lang="es-ES" dirty="0" err="1" smtClean="0"/>
              <a:t>length</a:t>
            </a:r>
            <a:r>
              <a:rPr lang="es-ES" dirty="0" smtClean="0"/>
              <a:t> of </a:t>
            </a:r>
            <a:r>
              <a:rPr lang="es-ES" dirty="0" err="1" smtClean="0"/>
              <a:t>segment</a:t>
            </a:r>
            <a:endParaRPr lang="es-ES" dirty="0" smtClean="0"/>
          </a:p>
          <a:p>
            <a:pPr marL="0" indent="0">
              <a:buNone/>
            </a:pPr>
            <a:r>
              <a:rPr lang="es-ES" dirty="0"/>
              <a:t>	</a:t>
            </a:r>
            <a:r>
              <a:rPr lang="es-ES" dirty="0" smtClean="0"/>
              <a:t>- </a:t>
            </a:r>
            <a:r>
              <a:rPr lang="es-ES" dirty="0" err="1" smtClean="0"/>
              <a:t>Add</a:t>
            </a:r>
            <a:r>
              <a:rPr lang="es-ES" dirty="0" smtClean="0"/>
              <a:t> </a:t>
            </a:r>
            <a:r>
              <a:rPr lang="es-ES" dirty="0" err="1" smtClean="0"/>
              <a:t>them</a:t>
            </a:r>
            <a:r>
              <a:rPr lang="es-ES" dirty="0" smtClean="0"/>
              <a:t> up</a:t>
            </a:r>
          </a:p>
          <a:p>
            <a:pPr marL="0" indent="0">
              <a:buNone/>
            </a:pPr>
            <a:r>
              <a:rPr lang="es-ES" dirty="0"/>
              <a:t>	</a:t>
            </a:r>
            <a:r>
              <a:rPr lang="es-ES" dirty="0" smtClean="0"/>
              <a:t>-PROFIT!</a:t>
            </a:r>
          </a:p>
          <a:p>
            <a:pPr marL="0" indent="0">
              <a:buNone/>
            </a:pPr>
            <a:r>
              <a:rPr lang="es-ES" dirty="0"/>
              <a:t>	</a:t>
            </a:r>
          </a:p>
        </p:txBody>
      </p:sp>
    </p:spTree>
    <p:extLst>
      <p:ext uri="{BB962C8B-B14F-4D97-AF65-F5344CB8AC3E}">
        <p14:creationId xmlns:p14="http://schemas.microsoft.com/office/powerpoint/2010/main" val="1676109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The</a:t>
            </a:r>
            <a:r>
              <a:rPr lang="es-ES" dirty="0" smtClean="0">
                <a:latin typeface="Saira Condensed" panose="00000506000000000000" pitchFamily="2" charset="0"/>
              </a:rPr>
              <a:t> </a:t>
            </a:r>
            <a:r>
              <a:rPr lang="es-ES" dirty="0" err="1" smtClean="0">
                <a:latin typeface="Saira Condensed" panose="00000506000000000000" pitchFamily="2" charset="0"/>
              </a:rPr>
              <a:t>midpoint</a:t>
            </a:r>
            <a:r>
              <a:rPr lang="es-ES" dirty="0" smtClean="0">
                <a:latin typeface="Saira Condensed" panose="00000506000000000000" pitchFamily="2" charset="0"/>
              </a:rPr>
              <a:t> rule</a:t>
            </a:r>
            <a:endParaRPr lang="es-ES"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656" y="3042482"/>
            <a:ext cx="3604627" cy="2333871"/>
          </a:xfrm>
          <a:prstGeom prst="rect">
            <a:avLst/>
          </a:prstGeom>
        </p:spPr>
      </p:pic>
      <p:sp>
        <p:nvSpPr>
          <p:cNvPr id="3" name="Marcador de contenido 2"/>
          <p:cNvSpPr>
            <a:spLocks noGrp="1"/>
          </p:cNvSpPr>
          <p:nvPr>
            <p:ph idx="1"/>
          </p:nvPr>
        </p:nvSpPr>
        <p:spPr>
          <a:xfrm>
            <a:off x="838200" y="1563287"/>
            <a:ext cx="10515600" cy="4351338"/>
          </a:xfrm>
        </p:spPr>
        <p:txBody>
          <a:bodyPr>
            <a:normAutofit/>
          </a:bodyPr>
          <a:lstStyle/>
          <a:p>
            <a:pPr marL="0" indent="0">
              <a:buNone/>
            </a:pPr>
            <a:r>
              <a:rPr lang="es-ES" sz="1800" dirty="0" smtClean="0"/>
              <a:t>-</a:t>
            </a:r>
            <a:r>
              <a:rPr lang="es-ES" sz="1800" dirty="0" smtClean="0">
                <a:solidFill>
                  <a:srgbClr val="FF0000"/>
                </a:solidFill>
              </a:rPr>
              <a:t>EXAMPLE</a:t>
            </a:r>
          </a:p>
          <a:p>
            <a:pPr marL="0" indent="0">
              <a:buNone/>
            </a:pPr>
            <a:endParaRPr lang="es-ES" dirty="0" smtClean="0"/>
          </a:p>
          <a:p>
            <a:pPr marL="0" indent="0">
              <a:buNone/>
            </a:pPr>
            <a:r>
              <a:rPr lang="es-ES" dirty="0"/>
              <a:t>	</a:t>
            </a:r>
          </a:p>
        </p:txBody>
      </p:sp>
      <mc:AlternateContent xmlns:mc="http://schemas.openxmlformats.org/markup-compatibility/2006" xmlns:a14="http://schemas.microsoft.com/office/drawing/2010/main">
        <mc:Choice Requires="a14">
          <p:sp>
            <p:nvSpPr>
              <p:cNvPr id="7" name="CuadroTexto 6"/>
              <p:cNvSpPr txBox="1"/>
              <p:nvPr/>
            </p:nvSpPr>
            <p:spPr>
              <a:xfrm>
                <a:off x="9796307" y="2163054"/>
                <a:ext cx="974754" cy="5510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s-ES" sz="1600" i="1" smtClean="0">
                              <a:solidFill>
                                <a:srgbClr val="FF0000"/>
                              </a:solidFill>
                              <a:latin typeface="Cambria Math" panose="02040503050406030204" pitchFamily="18" charset="0"/>
                            </a:rPr>
                          </m:ctrlPr>
                        </m:naryPr>
                        <m:sub>
                          <m:r>
                            <m:rPr>
                              <m:brk m:alnAt="23"/>
                            </m:rPr>
                            <a:rPr lang="en-US" sz="1600" b="0" i="1" smtClean="0">
                              <a:solidFill>
                                <a:srgbClr val="FF0000"/>
                              </a:solidFill>
                              <a:latin typeface="Cambria Math" panose="02040503050406030204" pitchFamily="18" charset="0"/>
                            </a:rPr>
                            <m:t>1</m:t>
                          </m:r>
                        </m:sub>
                        <m:sup>
                          <m:r>
                            <a:rPr lang="en-US" sz="1600" b="0" i="1" smtClean="0">
                              <a:solidFill>
                                <a:srgbClr val="FF0000"/>
                              </a:solidFill>
                              <a:latin typeface="Cambria Math" panose="02040503050406030204" pitchFamily="18" charset="0"/>
                            </a:rPr>
                            <m:t>4</m:t>
                          </m:r>
                        </m:sup>
                        <m:e>
                          <m:f>
                            <m:fPr>
                              <m:ctrlPr>
                                <a:rPr lang="es-ES" sz="1600" i="1" smtClean="0">
                                  <a:solidFill>
                                    <a:srgbClr val="FF0000"/>
                                  </a:solidFill>
                                  <a:latin typeface="Cambria Math" panose="02040503050406030204" pitchFamily="18" charset="0"/>
                                </a:rPr>
                              </m:ctrlPr>
                            </m:fPr>
                            <m:num>
                              <m:r>
                                <a:rPr lang="en-US" sz="1600" b="0" i="1" smtClean="0">
                                  <a:solidFill>
                                    <a:srgbClr val="FF0000"/>
                                  </a:solidFill>
                                  <a:latin typeface="Cambria Math" panose="02040503050406030204" pitchFamily="18" charset="0"/>
                                </a:rPr>
                                <m:t>1</m:t>
                              </m:r>
                            </m:num>
                            <m:den>
                              <m:r>
                                <a:rPr lang="en-US" sz="1600" b="0" i="1" smtClean="0">
                                  <a:solidFill>
                                    <a:srgbClr val="FF0000"/>
                                  </a:solidFill>
                                  <a:latin typeface="Cambria Math" panose="02040503050406030204" pitchFamily="18" charset="0"/>
                                </a:rPr>
                                <m:t>8</m:t>
                              </m:r>
                            </m:den>
                          </m:f>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𝑥</m:t>
                              </m:r>
                            </m:e>
                            <m:sup>
                              <m:r>
                                <a:rPr lang="en-US" sz="1600" b="0" i="1" smtClean="0">
                                  <a:solidFill>
                                    <a:srgbClr val="FF0000"/>
                                  </a:solidFill>
                                  <a:latin typeface="Cambria Math" panose="02040503050406030204" pitchFamily="18" charset="0"/>
                                </a:rPr>
                                <m:t>2</m:t>
                              </m:r>
                            </m:sup>
                          </m:sSup>
                          <m:r>
                            <a:rPr lang="en-US" sz="1600" b="0" i="1"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𝑑𝑥</m:t>
                          </m:r>
                        </m:e>
                      </m:nary>
                    </m:oMath>
                  </m:oMathPara>
                </a14:m>
                <a:endParaRPr lang="es-ES" sz="1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9796307" y="2163054"/>
                <a:ext cx="974754" cy="551048"/>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742543" y="3750210"/>
                <a:ext cx="632033" cy="346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𝑦</m:t>
                      </m:r>
                      <m:r>
                        <a:rPr lang="en-US" sz="1200" b="0" i="1" smtClean="0">
                          <a:solidFill>
                            <a:srgbClr val="FF0000"/>
                          </a:solidFill>
                          <a:latin typeface="Cambria Math" panose="02040503050406030204" pitchFamily="18" charset="0"/>
                        </a:rPr>
                        <m:t>= </m:t>
                      </m:r>
                      <m:f>
                        <m:fPr>
                          <m:ctrlPr>
                            <a:rPr lang="en-US" sz="1200" b="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1</m:t>
                          </m:r>
                        </m:num>
                        <m:den>
                          <m:r>
                            <a:rPr lang="en-US" sz="1200" b="0" i="1" smtClean="0">
                              <a:solidFill>
                                <a:srgbClr val="FF0000"/>
                              </a:solidFill>
                              <a:latin typeface="Cambria Math" panose="02040503050406030204" pitchFamily="18" charset="0"/>
                            </a:rPr>
                            <m:t>8</m:t>
                          </m:r>
                        </m:den>
                      </m:f>
                      <m:sSup>
                        <m:sSupPr>
                          <m:ctrlPr>
                            <a:rPr lang="en-US" sz="1200" b="0" i="1" smtClean="0">
                              <a:solidFill>
                                <a:srgbClr val="FF0000"/>
                              </a:solidFill>
                              <a:latin typeface="Cambria Math" panose="02040503050406030204" pitchFamily="18" charset="0"/>
                            </a:rPr>
                          </m:ctrlPr>
                        </m:sSupPr>
                        <m:e>
                          <m:r>
                            <a:rPr lang="en-US" sz="1200" b="0" i="1" smtClean="0">
                              <a:solidFill>
                                <a:srgbClr val="FF0000"/>
                              </a:solidFill>
                              <a:latin typeface="Cambria Math" panose="02040503050406030204" pitchFamily="18" charset="0"/>
                            </a:rPr>
                            <m:t>𝑥</m:t>
                          </m:r>
                        </m:e>
                        <m:sup>
                          <m:r>
                            <a:rPr lang="en-US" sz="1200" b="0" i="1" smtClean="0">
                              <a:solidFill>
                                <a:srgbClr val="FF0000"/>
                              </a:solidFill>
                              <a:latin typeface="Cambria Math" panose="02040503050406030204" pitchFamily="18" charset="0"/>
                            </a:rPr>
                            <m:t>2</m:t>
                          </m:r>
                        </m:sup>
                      </m:sSup>
                    </m:oMath>
                  </m:oMathPara>
                </a14:m>
                <a:endParaRPr lang="es-ES"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742543" y="3750210"/>
                <a:ext cx="632033" cy="346890"/>
              </a:xfrm>
              <a:prstGeom prst="rect">
                <a:avLst/>
              </a:prstGeom>
              <a:blipFill rotWithShape="0">
                <a:blip r:embed="rId6"/>
                <a:stretch>
                  <a:fillRect l="-5769" t="-3509" r="-962" b="-14035"/>
                </a:stretch>
              </a:blipFill>
            </p:spPr>
            <p:txBody>
              <a:bodyPr/>
              <a:lstStyle/>
              <a:p>
                <a:r>
                  <a:rPr lang="es-ES">
                    <a:noFill/>
                  </a:rPr>
                  <a:t> </a:t>
                </a:r>
              </a:p>
            </p:txBody>
          </p:sp>
        </mc:Fallback>
      </mc:AlternateContent>
      <p:sp>
        <p:nvSpPr>
          <p:cNvPr id="9" name="CuadroTexto 8"/>
          <p:cNvSpPr txBox="1"/>
          <p:nvPr/>
        </p:nvSpPr>
        <p:spPr>
          <a:xfrm>
            <a:off x="4617994" y="2343036"/>
            <a:ext cx="5570328" cy="307777"/>
          </a:xfrm>
          <a:prstGeom prst="rect">
            <a:avLst/>
          </a:prstGeom>
          <a:noFill/>
        </p:spPr>
        <p:txBody>
          <a:bodyPr wrap="square" rtlCol="0">
            <a:spAutoFit/>
          </a:bodyPr>
          <a:lstStyle/>
          <a:p>
            <a:r>
              <a:rPr lang="en-US" sz="1400" dirty="0" smtClean="0">
                <a:solidFill>
                  <a:srgbClr val="FF0000"/>
                </a:solidFill>
              </a:rPr>
              <a:t>Use the Midpoint rule with n = 4 to approximate the definite integral </a:t>
            </a:r>
            <a:endParaRPr lang="es-ES" sz="1400" dirty="0">
              <a:solidFill>
                <a:srgbClr val="FF0000"/>
              </a:solidFill>
            </a:endParaRPr>
          </a:p>
        </p:txBody>
      </p:sp>
      <mc:AlternateContent xmlns:mc="http://schemas.openxmlformats.org/markup-compatibility/2006" xmlns:a14="http://schemas.microsoft.com/office/drawing/2010/main">
        <mc:Choice Requires="a14">
          <p:sp>
            <p:nvSpPr>
              <p:cNvPr id="10" name="CuadroTexto 9"/>
              <p:cNvSpPr txBox="1"/>
              <p:nvPr/>
            </p:nvSpPr>
            <p:spPr>
              <a:xfrm>
                <a:off x="5037404" y="3046423"/>
                <a:ext cx="2570319"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2060"/>
                          </a:solidFill>
                          <a:latin typeface="Cambria Math" panose="02040503050406030204" pitchFamily="18" charset="0"/>
                        </a:rPr>
                        <m:t>𝐴𝑟𝑒𝑎</m:t>
                      </m:r>
                      <m:r>
                        <a:rPr lang="en-US" sz="1600" b="0" i="1" smtClean="0">
                          <a:solidFill>
                            <a:srgbClr val="002060"/>
                          </a:solidFill>
                          <a:latin typeface="Cambria Math" panose="02040503050406030204" pitchFamily="18" charset="0"/>
                        </a:rPr>
                        <m:t> ≈ </m:t>
                      </m:r>
                      <m:nary>
                        <m:naryPr>
                          <m:chr m:val="∑"/>
                          <m:ctrlPr>
                            <a:rPr lang="en-US" sz="1600" b="0" i="1" smtClean="0">
                              <a:solidFill>
                                <a:srgbClr val="002060"/>
                              </a:solidFill>
                              <a:latin typeface="Cambria Math" panose="02040503050406030204" pitchFamily="18" charset="0"/>
                              <a:ea typeface="Cambria Math" panose="02040503050406030204" pitchFamily="18" charset="0"/>
                            </a:rPr>
                          </m:ctrlPr>
                        </m:naryPr>
                        <m:sub>
                          <m:r>
                            <m:rPr>
                              <m:brk m:alnAt="23"/>
                            </m:rPr>
                            <a:rPr lang="en-US" sz="1600" b="0" i="1" smtClean="0">
                              <a:solidFill>
                                <a:srgbClr val="002060"/>
                              </a:solidFill>
                              <a:latin typeface="Cambria Math" panose="02040503050406030204" pitchFamily="18" charset="0"/>
                              <a:ea typeface="Cambria Math" panose="02040503050406030204" pitchFamily="18" charset="0"/>
                            </a:rPr>
                            <m:t>𝑖</m:t>
                          </m:r>
                          <m:r>
                            <a:rPr lang="en-US" sz="1600" b="0" i="1" smtClean="0">
                              <a:solidFill>
                                <a:srgbClr val="002060"/>
                              </a:solidFill>
                              <a:latin typeface="Cambria Math" panose="02040503050406030204" pitchFamily="18" charset="0"/>
                              <a:ea typeface="Cambria Math" panose="02040503050406030204" pitchFamily="18" charset="0"/>
                            </a:rPr>
                            <m:t>=1</m:t>
                          </m:r>
                        </m:sub>
                        <m:sup>
                          <m:r>
                            <a:rPr lang="en-US" sz="1600" b="0" i="1" smtClean="0">
                              <a:solidFill>
                                <a:srgbClr val="002060"/>
                              </a:solidFill>
                              <a:latin typeface="Cambria Math" panose="02040503050406030204" pitchFamily="18" charset="0"/>
                              <a:ea typeface="Cambria Math" panose="02040503050406030204" pitchFamily="18" charset="0"/>
                            </a:rPr>
                            <m:t>𝑛</m:t>
                          </m:r>
                        </m:sup>
                        <m:e>
                          <m:r>
                            <a:rPr lang="en-US" sz="1600" b="0" i="1" smtClean="0">
                              <a:solidFill>
                                <a:srgbClr val="002060"/>
                              </a:solidFill>
                              <a:latin typeface="Cambria Math" panose="02040503050406030204" pitchFamily="18" charset="0"/>
                              <a:ea typeface="Cambria Math" panose="02040503050406030204" pitchFamily="18" charset="0"/>
                            </a:rPr>
                            <m:t>𝑓</m:t>
                          </m:r>
                          <m:d>
                            <m:dPr>
                              <m:ctrlPr>
                                <a:rPr lang="en-US" sz="1600" b="0" i="1" smtClean="0">
                                  <a:solidFill>
                                    <a:srgbClr val="002060"/>
                                  </a:solidFill>
                                  <a:latin typeface="Cambria Math" panose="02040503050406030204" pitchFamily="18" charset="0"/>
                                  <a:ea typeface="Cambria Math" panose="02040503050406030204" pitchFamily="18" charset="0"/>
                                </a:rPr>
                              </m:ctrlPr>
                            </m:dPr>
                            <m:e>
                              <m:f>
                                <m:fPr>
                                  <m:ctrlPr>
                                    <a:rPr lang="en-US" sz="1600" b="0" i="1" smtClean="0">
                                      <a:solidFill>
                                        <a:srgbClr val="002060"/>
                                      </a:solidFill>
                                      <a:latin typeface="Cambria Math" panose="02040503050406030204" pitchFamily="18" charset="0"/>
                                      <a:ea typeface="Cambria Math" panose="02040503050406030204" pitchFamily="18" charset="0"/>
                                    </a:rPr>
                                  </m:ctrlPr>
                                </m:fPr>
                                <m:num>
                                  <m:sSub>
                                    <m:sSubPr>
                                      <m:ctrlPr>
                                        <a:rPr lang="en-US" sz="1600" b="0" i="1" smtClean="0">
                                          <a:solidFill>
                                            <a:srgbClr val="002060"/>
                                          </a:solidFill>
                                          <a:latin typeface="Cambria Math" panose="02040503050406030204" pitchFamily="18" charset="0"/>
                                          <a:ea typeface="Cambria Math" panose="02040503050406030204" pitchFamily="18" charset="0"/>
                                        </a:rPr>
                                      </m:ctrlPr>
                                    </m:sSubPr>
                                    <m:e>
                                      <m:r>
                                        <a:rPr lang="en-US" sz="1600" b="0" i="1" smtClean="0">
                                          <a:solidFill>
                                            <a:srgbClr val="002060"/>
                                          </a:solidFill>
                                          <a:latin typeface="Cambria Math" panose="02040503050406030204" pitchFamily="18" charset="0"/>
                                          <a:ea typeface="Cambria Math" panose="02040503050406030204" pitchFamily="18" charset="0"/>
                                        </a:rPr>
                                        <m:t>𝑥</m:t>
                                      </m:r>
                                    </m:e>
                                    <m:sub>
                                      <m:r>
                                        <a:rPr lang="en-US" sz="1600" b="0" i="1" smtClean="0">
                                          <a:solidFill>
                                            <a:srgbClr val="002060"/>
                                          </a:solidFill>
                                          <a:latin typeface="Cambria Math" panose="02040503050406030204" pitchFamily="18" charset="0"/>
                                          <a:ea typeface="Cambria Math" panose="02040503050406030204" pitchFamily="18" charset="0"/>
                                        </a:rPr>
                                        <m:t>𝑖</m:t>
                                      </m:r>
                                      <m:r>
                                        <a:rPr lang="en-US" sz="1600" b="0" i="1" smtClean="0">
                                          <a:solidFill>
                                            <a:srgbClr val="002060"/>
                                          </a:solidFill>
                                          <a:latin typeface="Cambria Math" panose="02040503050406030204" pitchFamily="18" charset="0"/>
                                          <a:ea typeface="Cambria Math" panose="02040503050406030204" pitchFamily="18" charset="0"/>
                                        </a:rPr>
                                        <m:t>−1</m:t>
                                      </m:r>
                                    </m:sub>
                                  </m:sSub>
                                  <m:r>
                                    <a:rPr lang="en-US" sz="1600" b="0" i="1" smtClean="0">
                                      <a:solidFill>
                                        <a:srgbClr val="002060"/>
                                      </a:solidFill>
                                      <a:latin typeface="Cambria Math" panose="02040503050406030204" pitchFamily="18" charset="0"/>
                                      <a:ea typeface="Cambria Math" panose="02040503050406030204" pitchFamily="18" charset="0"/>
                                    </a:rPr>
                                    <m:t>+</m:t>
                                  </m:r>
                                  <m:sSub>
                                    <m:sSubPr>
                                      <m:ctrlPr>
                                        <a:rPr lang="en-US" sz="1600" b="0" i="1" smtClean="0">
                                          <a:solidFill>
                                            <a:srgbClr val="002060"/>
                                          </a:solidFill>
                                          <a:latin typeface="Cambria Math" panose="02040503050406030204" pitchFamily="18" charset="0"/>
                                          <a:ea typeface="Cambria Math" panose="02040503050406030204" pitchFamily="18" charset="0"/>
                                        </a:rPr>
                                      </m:ctrlPr>
                                    </m:sSubPr>
                                    <m:e>
                                      <m:r>
                                        <a:rPr lang="en-US" sz="1600" b="0" i="1" smtClean="0">
                                          <a:solidFill>
                                            <a:srgbClr val="002060"/>
                                          </a:solidFill>
                                          <a:latin typeface="Cambria Math" panose="02040503050406030204" pitchFamily="18" charset="0"/>
                                          <a:ea typeface="Cambria Math" panose="02040503050406030204" pitchFamily="18" charset="0"/>
                                        </a:rPr>
                                        <m:t>𝑥</m:t>
                                      </m:r>
                                    </m:e>
                                    <m:sub>
                                      <m:r>
                                        <a:rPr lang="en-US" sz="1600" b="0" i="1" smtClean="0">
                                          <a:solidFill>
                                            <a:srgbClr val="002060"/>
                                          </a:solidFill>
                                          <a:latin typeface="Cambria Math" panose="02040503050406030204" pitchFamily="18" charset="0"/>
                                          <a:ea typeface="Cambria Math" panose="02040503050406030204" pitchFamily="18" charset="0"/>
                                        </a:rPr>
                                        <m:t>𝑖</m:t>
                                      </m:r>
                                    </m:sub>
                                  </m:sSub>
                                </m:num>
                                <m:den>
                                  <m:r>
                                    <a:rPr lang="en-US" sz="1600" b="0" i="1" smtClean="0">
                                      <a:solidFill>
                                        <a:srgbClr val="002060"/>
                                      </a:solidFill>
                                      <a:latin typeface="Cambria Math" panose="02040503050406030204" pitchFamily="18" charset="0"/>
                                      <a:ea typeface="Cambria Math" panose="02040503050406030204" pitchFamily="18" charset="0"/>
                                    </a:rPr>
                                    <m:t>2</m:t>
                                  </m:r>
                                </m:den>
                              </m:f>
                            </m:e>
                          </m:d>
                          <m:r>
                            <a:rPr lang="en-US" sz="1600" b="0" i="1" smtClean="0">
                              <a:solidFill>
                                <a:srgbClr val="002060"/>
                              </a:solidFill>
                              <a:latin typeface="Cambria Math" panose="02040503050406030204" pitchFamily="18" charset="0"/>
                              <a:ea typeface="Cambria Math" panose="02040503050406030204" pitchFamily="18" charset="0"/>
                            </a:rPr>
                            <m:t>∆</m:t>
                          </m:r>
                          <m:r>
                            <a:rPr lang="en-US" sz="1600" b="0" i="1" smtClean="0">
                              <a:solidFill>
                                <a:srgbClr val="002060"/>
                              </a:solidFill>
                              <a:latin typeface="Cambria Math" panose="02040503050406030204" pitchFamily="18" charset="0"/>
                              <a:ea typeface="Cambria Math" panose="02040503050406030204" pitchFamily="18" charset="0"/>
                            </a:rPr>
                            <m:t>𝑥</m:t>
                          </m:r>
                        </m:e>
                      </m:nary>
                    </m:oMath>
                  </m:oMathPara>
                </a14:m>
                <a:endParaRPr lang="es-ES" sz="1600" dirty="0">
                  <a:solidFill>
                    <a:srgbClr val="002060"/>
                  </a:solidFill>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5037404" y="3046423"/>
                <a:ext cx="2570319" cy="672172"/>
              </a:xfrm>
              <a:prstGeom prst="rect">
                <a:avLst/>
              </a:prstGeom>
              <a:blipFill rotWithShape="0">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8055867" y="3101406"/>
                <a:ext cx="1120178"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i="1" smtClean="0">
                          <a:solidFill>
                            <a:srgbClr val="002060"/>
                          </a:solidFill>
                          <a:latin typeface="Cambria Math" panose="02040503050406030204" pitchFamily="18" charset="0"/>
                          <a:ea typeface="Cambria Math" panose="02040503050406030204" pitchFamily="18" charset="0"/>
                        </a:rPr>
                        <m:t>∆</m:t>
                      </m:r>
                      <m:r>
                        <a:rPr lang="en-US" sz="1600" b="0" i="1" smtClean="0">
                          <a:solidFill>
                            <a:srgbClr val="002060"/>
                          </a:solidFill>
                          <a:latin typeface="Cambria Math" panose="02040503050406030204" pitchFamily="18" charset="0"/>
                          <a:ea typeface="Cambria Math" panose="02040503050406030204" pitchFamily="18" charset="0"/>
                        </a:rPr>
                        <m:t>𝑥</m:t>
                      </m:r>
                      <m:r>
                        <a:rPr lang="en-US" sz="1600" b="0" i="1" smtClean="0">
                          <a:solidFill>
                            <a:srgbClr val="002060"/>
                          </a:solidFill>
                          <a:latin typeface="Cambria Math" panose="02040503050406030204" pitchFamily="18" charset="0"/>
                          <a:ea typeface="Cambria Math" panose="02040503050406030204" pitchFamily="18" charset="0"/>
                        </a:rPr>
                        <m:t>= </m:t>
                      </m:r>
                      <m:f>
                        <m:fPr>
                          <m:ctrlPr>
                            <a:rPr lang="en-US" sz="1600" b="0" i="1" smtClean="0">
                              <a:solidFill>
                                <a:srgbClr val="002060"/>
                              </a:solidFill>
                              <a:latin typeface="Cambria Math" panose="02040503050406030204" pitchFamily="18" charset="0"/>
                              <a:ea typeface="Cambria Math" panose="02040503050406030204" pitchFamily="18" charset="0"/>
                            </a:rPr>
                          </m:ctrlPr>
                        </m:fPr>
                        <m:num>
                          <m:r>
                            <a:rPr lang="en-US" sz="1600" b="0" i="1" smtClean="0">
                              <a:solidFill>
                                <a:srgbClr val="002060"/>
                              </a:solidFill>
                              <a:latin typeface="Cambria Math" panose="02040503050406030204" pitchFamily="18" charset="0"/>
                              <a:ea typeface="Cambria Math" panose="02040503050406030204" pitchFamily="18" charset="0"/>
                            </a:rPr>
                            <m:t>𝑏</m:t>
                          </m:r>
                          <m:r>
                            <a:rPr lang="en-US" sz="1600" b="0" i="1" smtClean="0">
                              <a:solidFill>
                                <a:srgbClr val="002060"/>
                              </a:solidFill>
                              <a:latin typeface="Cambria Math" panose="02040503050406030204" pitchFamily="18" charset="0"/>
                              <a:ea typeface="Cambria Math" panose="02040503050406030204" pitchFamily="18" charset="0"/>
                            </a:rPr>
                            <m:t> −</m:t>
                          </m:r>
                          <m:r>
                            <a:rPr lang="en-US" sz="1600" b="0" i="1" smtClean="0">
                              <a:solidFill>
                                <a:srgbClr val="002060"/>
                              </a:solidFill>
                              <a:latin typeface="Cambria Math" panose="02040503050406030204" pitchFamily="18" charset="0"/>
                              <a:ea typeface="Cambria Math" panose="02040503050406030204" pitchFamily="18" charset="0"/>
                            </a:rPr>
                            <m:t>𝑎</m:t>
                          </m:r>
                        </m:num>
                        <m:den>
                          <m:r>
                            <a:rPr lang="en-US" sz="1600" b="0" i="1" smtClean="0">
                              <a:solidFill>
                                <a:srgbClr val="002060"/>
                              </a:solidFill>
                              <a:latin typeface="Cambria Math" panose="02040503050406030204" pitchFamily="18" charset="0"/>
                              <a:ea typeface="Cambria Math" panose="02040503050406030204" pitchFamily="18" charset="0"/>
                            </a:rPr>
                            <m:t>𝑛</m:t>
                          </m:r>
                        </m:den>
                      </m:f>
                    </m:oMath>
                  </m:oMathPara>
                </a14:m>
                <a:endParaRPr lang="es-ES" sz="1600" dirty="0">
                  <a:solidFill>
                    <a:srgbClr val="002060"/>
                  </a:solidFill>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8055867" y="3101406"/>
                <a:ext cx="1120178" cy="467500"/>
              </a:xfrm>
              <a:prstGeom prst="rect">
                <a:avLst/>
              </a:prstGeom>
              <a:blipFill rotWithShape="0">
                <a:blip r:embed="rId8"/>
                <a:stretch>
                  <a:fillRect/>
                </a:stretch>
              </a:blipFill>
            </p:spPr>
            <p:txBody>
              <a:bodyPr/>
              <a:lstStyle/>
              <a:p>
                <a:r>
                  <a:rPr lang="es-ES">
                    <a:noFill/>
                  </a:rPr>
                  <a:t> </a:t>
                </a:r>
              </a:p>
            </p:txBody>
          </p:sp>
        </mc:Fallback>
      </mc:AlternateContent>
      <p:sp>
        <p:nvSpPr>
          <p:cNvPr id="12" name="CuadroTexto 11"/>
          <p:cNvSpPr txBox="1"/>
          <p:nvPr/>
        </p:nvSpPr>
        <p:spPr>
          <a:xfrm>
            <a:off x="5732520" y="2782967"/>
            <a:ext cx="3015049" cy="307777"/>
          </a:xfrm>
          <a:prstGeom prst="rect">
            <a:avLst/>
          </a:prstGeom>
          <a:noFill/>
        </p:spPr>
        <p:txBody>
          <a:bodyPr wrap="square" rtlCol="0">
            <a:spAutoFit/>
          </a:bodyPr>
          <a:lstStyle/>
          <a:p>
            <a:r>
              <a:rPr lang="en-US" sz="1400" i="1" dirty="0" smtClean="0">
                <a:solidFill>
                  <a:srgbClr val="002060"/>
                </a:solidFill>
              </a:rPr>
              <a:t>The Midpoint Rule</a:t>
            </a:r>
            <a:endParaRPr lang="es-ES" sz="1400" i="1" dirty="0">
              <a:solidFill>
                <a:srgbClr val="002060"/>
              </a:solidFill>
            </a:endParaRPr>
          </a:p>
        </p:txBody>
      </p:sp>
      <mc:AlternateContent xmlns:mc="http://schemas.openxmlformats.org/markup-compatibility/2006" xmlns:a14="http://schemas.microsoft.com/office/drawing/2010/main">
        <mc:Choice Requires="a14">
          <p:sp>
            <p:nvSpPr>
              <p:cNvPr id="14" name="CuadroTexto 13"/>
              <p:cNvSpPr txBox="1"/>
              <p:nvPr/>
            </p:nvSpPr>
            <p:spPr>
              <a:xfrm>
                <a:off x="4658623" y="3883002"/>
                <a:ext cx="704209" cy="1107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=4</m:t>
                      </m:r>
                    </m:oMath>
                  </m:oMathPara>
                </a14:m>
                <a:endParaRPr lang="es-ES" sz="1200" dirty="0" smtClean="0"/>
              </a:p>
              <a:p>
                <a:r>
                  <a:rPr lang="en-US" sz="1200" dirty="0" smtClean="0"/>
                  <a:t>a = 1</a:t>
                </a:r>
              </a:p>
              <a:p>
                <a:r>
                  <a:rPr lang="en-US" sz="1200" dirty="0" smtClean="0"/>
                  <a:t>b = 4</a:t>
                </a:r>
              </a:p>
              <a:p>
                <a:endParaRPr lang="en-US" sz="1200" dirty="0"/>
              </a:p>
              <a:p>
                <a:endParaRPr lang="es-ES"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4658623" y="3883002"/>
                <a:ext cx="704209" cy="1107996"/>
              </a:xfrm>
              <a:prstGeom prst="rect">
                <a:avLst/>
              </a:prstGeom>
              <a:blipFill rotWithShape="0">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9672256" y="3217763"/>
                <a:ext cx="112877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600" i="1" smtClean="0">
                              <a:solidFill>
                                <a:srgbClr val="002060"/>
                              </a:solidFill>
                              <a:latin typeface="Cambria Math" panose="02040503050406030204" pitchFamily="18" charset="0"/>
                            </a:rPr>
                          </m:ctrlPr>
                        </m:sSubPr>
                        <m:e>
                          <m:r>
                            <a:rPr lang="en-US" sz="1600" b="0" i="1" smtClean="0">
                              <a:solidFill>
                                <a:srgbClr val="002060"/>
                              </a:solidFill>
                              <a:latin typeface="Cambria Math" panose="02040503050406030204" pitchFamily="18" charset="0"/>
                            </a:rPr>
                            <m:t>𝑥</m:t>
                          </m:r>
                        </m:e>
                        <m:sub>
                          <m:r>
                            <a:rPr lang="en-US" sz="1600" b="0" i="1" smtClean="0">
                              <a:solidFill>
                                <a:srgbClr val="002060"/>
                              </a:solidFill>
                              <a:latin typeface="Cambria Math" panose="02040503050406030204" pitchFamily="18" charset="0"/>
                            </a:rPr>
                            <m:t>𝑖</m:t>
                          </m:r>
                        </m:sub>
                      </m:sSub>
                      <m:r>
                        <a:rPr lang="en-US" sz="1600" b="0" i="0" smtClean="0">
                          <a:solidFill>
                            <a:srgbClr val="002060"/>
                          </a:solidFill>
                          <a:latin typeface="Cambria Math" panose="02040503050406030204" pitchFamily="18" charset="0"/>
                        </a:rPr>
                        <m:t>=</m:t>
                      </m:r>
                      <m:r>
                        <m:rPr>
                          <m:sty m:val="p"/>
                        </m:rPr>
                        <a:rPr lang="en-US" sz="1600" b="0" i="0" smtClean="0">
                          <a:solidFill>
                            <a:srgbClr val="002060"/>
                          </a:solidFill>
                          <a:latin typeface="Cambria Math" panose="02040503050406030204" pitchFamily="18" charset="0"/>
                        </a:rPr>
                        <m:t>a</m:t>
                      </m:r>
                      <m:r>
                        <a:rPr lang="en-US" sz="1600" b="0" i="0" smtClean="0">
                          <a:solidFill>
                            <a:srgbClr val="002060"/>
                          </a:solidFill>
                          <a:latin typeface="Cambria Math" panose="02040503050406030204" pitchFamily="18" charset="0"/>
                        </a:rPr>
                        <m:t>+</m:t>
                      </m:r>
                      <m:r>
                        <m:rPr>
                          <m:sty m:val="p"/>
                        </m:rPr>
                        <a:rPr lang="en-US" sz="1600" b="0" i="0" smtClean="0">
                          <a:solidFill>
                            <a:srgbClr val="002060"/>
                          </a:solidFill>
                          <a:latin typeface="Cambria Math" panose="02040503050406030204" pitchFamily="18" charset="0"/>
                        </a:rPr>
                        <m:t>i</m:t>
                      </m:r>
                      <m:r>
                        <a:rPr lang="en-US" sz="1600" b="0" i="1" smtClean="0">
                          <a:solidFill>
                            <a:srgbClr val="002060"/>
                          </a:solidFill>
                          <a:latin typeface="Cambria Math" panose="02040503050406030204" pitchFamily="18" charset="0"/>
                          <a:ea typeface="Cambria Math" panose="02040503050406030204" pitchFamily="18" charset="0"/>
                        </a:rPr>
                        <m:t>∆</m:t>
                      </m:r>
                      <m:r>
                        <a:rPr lang="en-US" sz="1600" b="0" i="1" smtClean="0">
                          <a:solidFill>
                            <a:srgbClr val="002060"/>
                          </a:solidFill>
                          <a:latin typeface="Cambria Math" panose="02040503050406030204" pitchFamily="18" charset="0"/>
                          <a:ea typeface="Cambria Math" panose="02040503050406030204" pitchFamily="18" charset="0"/>
                        </a:rPr>
                        <m:t>𝑥</m:t>
                      </m:r>
                    </m:oMath>
                  </m:oMathPara>
                </a14:m>
                <a:endParaRPr lang="es-ES" sz="2000" dirty="0">
                  <a:solidFill>
                    <a:srgbClr val="002060"/>
                  </a:solidFill>
                </a:endParaRPr>
              </a:p>
            </p:txBody>
          </p:sp>
        </mc:Choice>
        <mc:Fallback xmlns="">
          <p:sp>
            <p:nvSpPr>
              <p:cNvPr id="15" name="CuadroTexto 14"/>
              <p:cNvSpPr txBox="1">
                <a:spLocks noRot="1" noChangeAspect="1" noMove="1" noResize="1" noEditPoints="1" noAdjustHandles="1" noChangeArrowheads="1" noChangeShapeType="1" noTextEdit="1"/>
              </p:cNvSpPr>
              <p:nvPr/>
            </p:nvSpPr>
            <p:spPr>
              <a:xfrm>
                <a:off x="9672256" y="3217763"/>
                <a:ext cx="1128771" cy="246221"/>
              </a:xfrm>
              <a:prstGeom prst="rect">
                <a:avLst/>
              </a:prstGeom>
              <a:blipFill rotWithShape="0">
                <a:blip r:embed="rId10"/>
                <a:stretch>
                  <a:fillRect l="-2162" r="-1622" b="-175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7128366" y="3954546"/>
                <a:ext cx="55111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i="1" smtClean="0">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𝑥</m:t>
                          </m:r>
                        </m:e>
                        <m:sub>
                          <m:r>
                            <a:rPr lang="en-US" sz="1400" i="1">
                              <a:solidFill>
                                <a:srgbClr val="0070C0"/>
                              </a:solidFill>
                              <a:latin typeface="Cambria Math" panose="02040503050406030204" pitchFamily="18" charset="0"/>
                            </a:rPr>
                            <m:t>0</m:t>
                          </m:r>
                        </m:sub>
                      </m:sSub>
                      <m:r>
                        <a:rPr lang="en-US" sz="1400" i="1">
                          <a:solidFill>
                            <a:srgbClr val="0070C0"/>
                          </a:solidFill>
                          <a:latin typeface="Cambria Math" panose="02040503050406030204" pitchFamily="18" charset="0"/>
                        </a:rPr>
                        <m:t>=1</m:t>
                      </m:r>
                    </m:oMath>
                  </m:oMathPara>
                </a14:m>
                <a:endParaRPr lang="es-ES" sz="1400" dirty="0">
                  <a:solidFill>
                    <a:srgbClr val="0070C0"/>
                  </a:solidFill>
                </a:endParaRPr>
              </a:p>
            </p:txBody>
          </p:sp>
        </mc:Choice>
        <mc:Fallback xmlns="">
          <p:sp>
            <p:nvSpPr>
              <p:cNvPr id="17" name="CuadroTexto 16"/>
              <p:cNvSpPr txBox="1">
                <a:spLocks noRot="1" noChangeAspect="1" noMove="1" noResize="1" noEditPoints="1" noAdjustHandles="1" noChangeArrowheads="1" noChangeShapeType="1" noTextEdit="1"/>
              </p:cNvSpPr>
              <p:nvPr/>
            </p:nvSpPr>
            <p:spPr>
              <a:xfrm>
                <a:off x="7128366" y="3954546"/>
                <a:ext cx="551112" cy="215444"/>
              </a:xfrm>
              <a:prstGeom prst="rect">
                <a:avLst/>
              </a:prstGeom>
              <a:blipFill rotWithShape="0">
                <a:blip r:embed="rId11"/>
                <a:stretch>
                  <a:fillRect l="-3297" r="-6593" b="-1428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7347054" y="4413294"/>
                <a:ext cx="1467518"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i="1" smtClean="0">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𝑥</m:t>
                          </m:r>
                        </m:e>
                        <m:sub>
                          <m:r>
                            <a:rPr lang="en-US" sz="1400" i="1">
                              <a:solidFill>
                                <a:srgbClr val="0070C0"/>
                              </a:solidFill>
                              <a:latin typeface="Cambria Math" panose="02040503050406030204" pitchFamily="18" charset="0"/>
                            </a:rPr>
                            <m:t>3</m:t>
                          </m:r>
                        </m:sub>
                      </m:sSub>
                      <m:r>
                        <a:rPr lang="en-US" sz="1400" i="1">
                          <a:solidFill>
                            <a:srgbClr val="0070C0"/>
                          </a:solidFill>
                          <a:latin typeface="Cambria Math" panose="02040503050406030204" pitchFamily="18" charset="0"/>
                        </a:rPr>
                        <m:t>=</m:t>
                      </m:r>
                      <m:r>
                        <a:rPr lang="en-US" sz="1400">
                          <a:solidFill>
                            <a:srgbClr val="0070C0"/>
                          </a:solidFill>
                          <a:latin typeface="Cambria Math" panose="02040503050406030204" pitchFamily="18" charset="0"/>
                        </a:rPr>
                        <m:t>1+</m:t>
                      </m:r>
                      <m:r>
                        <a:rPr lang="en-US" sz="1400" i="1">
                          <a:solidFill>
                            <a:srgbClr val="0070C0"/>
                          </a:solidFill>
                          <a:latin typeface="Cambria Math" panose="02040503050406030204" pitchFamily="18" charset="0"/>
                        </a:rPr>
                        <m:t>3</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3</m:t>
                          </m:r>
                        </m:num>
                        <m:den>
                          <m:r>
                            <a:rPr lang="en-US" sz="1400" i="1">
                              <a:solidFill>
                                <a:srgbClr val="0070C0"/>
                              </a:solidFill>
                              <a:latin typeface="Cambria Math" panose="02040503050406030204" pitchFamily="18" charset="0"/>
                            </a:rPr>
                            <m:t>4</m:t>
                          </m:r>
                        </m:den>
                      </m:f>
                      <m:r>
                        <a:rPr lang="en-US" sz="1400" i="1">
                          <a:solidFill>
                            <a:srgbClr val="0070C0"/>
                          </a:solidFill>
                          <a:latin typeface="Cambria Math" panose="02040503050406030204" pitchFamily="18" charset="0"/>
                        </a:rPr>
                        <m:t>= </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13</m:t>
                          </m:r>
                        </m:num>
                        <m:den>
                          <m:r>
                            <a:rPr lang="en-US" sz="1400" i="1">
                              <a:solidFill>
                                <a:srgbClr val="0070C0"/>
                              </a:solidFill>
                              <a:latin typeface="Cambria Math" panose="02040503050406030204" pitchFamily="18" charset="0"/>
                            </a:rPr>
                            <m:t>4</m:t>
                          </m:r>
                        </m:den>
                      </m:f>
                    </m:oMath>
                  </m:oMathPara>
                </a14:m>
                <a:endParaRPr lang="es-ES" sz="1400" dirty="0">
                  <a:solidFill>
                    <a:srgbClr val="0070C0"/>
                  </a:solidFill>
                </a:endParaRPr>
              </a:p>
            </p:txBody>
          </p:sp>
        </mc:Choice>
        <mc:Fallback xmlns="">
          <p:sp>
            <p:nvSpPr>
              <p:cNvPr id="18" name="CuadroTexto 17"/>
              <p:cNvSpPr txBox="1">
                <a:spLocks noRot="1" noChangeAspect="1" noMove="1" noResize="1" noEditPoints="1" noAdjustHandles="1" noChangeArrowheads="1" noChangeShapeType="1" noTextEdit="1"/>
              </p:cNvSpPr>
              <p:nvPr/>
            </p:nvSpPr>
            <p:spPr>
              <a:xfrm>
                <a:off x="7347054" y="4413294"/>
                <a:ext cx="1467518" cy="403316"/>
              </a:xfrm>
              <a:prstGeom prst="rect">
                <a:avLst/>
              </a:prstGeom>
              <a:blipFill rotWithShape="0">
                <a:blip r:embed="rId12"/>
                <a:stretch>
                  <a:fillRect l="-1245" r="-2075" b="-1363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8245642" y="3817841"/>
                <a:ext cx="1234633"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i="1" smtClean="0">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𝑥</m:t>
                          </m:r>
                        </m:e>
                        <m:sub>
                          <m:r>
                            <a:rPr lang="en-US" sz="1400" i="1">
                              <a:solidFill>
                                <a:srgbClr val="0070C0"/>
                              </a:solidFill>
                              <a:latin typeface="Cambria Math" panose="02040503050406030204" pitchFamily="18" charset="0"/>
                            </a:rPr>
                            <m:t>1</m:t>
                          </m:r>
                        </m:sub>
                      </m:sSub>
                      <m:r>
                        <a:rPr lang="en-US" sz="1400" i="1">
                          <a:solidFill>
                            <a:srgbClr val="0070C0"/>
                          </a:solidFill>
                          <a:latin typeface="Cambria Math" panose="02040503050406030204" pitchFamily="18" charset="0"/>
                        </a:rPr>
                        <m:t>=1+ </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3</m:t>
                          </m:r>
                        </m:num>
                        <m:den>
                          <m:r>
                            <a:rPr lang="en-US" sz="1400" i="1">
                              <a:solidFill>
                                <a:srgbClr val="0070C0"/>
                              </a:solidFill>
                              <a:latin typeface="Cambria Math" panose="02040503050406030204" pitchFamily="18" charset="0"/>
                            </a:rPr>
                            <m:t>4</m:t>
                          </m:r>
                        </m:den>
                      </m:f>
                      <m:r>
                        <a:rPr lang="en-US" sz="1400" i="1">
                          <a:solidFill>
                            <a:srgbClr val="0070C0"/>
                          </a:solidFill>
                          <a:latin typeface="Cambria Math" panose="02040503050406030204" pitchFamily="18" charset="0"/>
                        </a:rPr>
                        <m:t>=</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7</m:t>
                          </m:r>
                        </m:num>
                        <m:den>
                          <m:r>
                            <a:rPr lang="en-US" sz="1400" i="1">
                              <a:solidFill>
                                <a:srgbClr val="0070C0"/>
                              </a:solidFill>
                              <a:latin typeface="Cambria Math" panose="02040503050406030204" pitchFamily="18" charset="0"/>
                            </a:rPr>
                            <m:t>4</m:t>
                          </m:r>
                        </m:den>
                      </m:f>
                    </m:oMath>
                  </m:oMathPara>
                </a14:m>
                <a:endParaRPr lang="es-ES" sz="1400" dirty="0">
                  <a:solidFill>
                    <a:srgbClr val="0070C0"/>
                  </a:solidFill>
                </a:endParaRPr>
              </a:p>
            </p:txBody>
          </p:sp>
        </mc:Choice>
        <mc:Fallback xmlns="">
          <p:sp>
            <p:nvSpPr>
              <p:cNvPr id="19" name="CuadroTexto 18"/>
              <p:cNvSpPr txBox="1">
                <a:spLocks noRot="1" noChangeAspect="1" noMove="1" noResize="1" noEditPoints="1" noAdjustHandles="1" noChangeArrowheads="1" noChangeShapeType="1" noTextEdit="1"/>
              </p:cNvSpPr>
              <p:nvPr/>
            </p:nvSpPr>
            <p:spPr>
              <a:xfrm>
                <a:off x="8245642" y="3817841"/>
                <a:ext cx="1234633" cy="403316"/>
              </a:xfrm>
              <a:prstGeom prst="rect">
                <a:avLst/>
              </a:prstGeom>
              <a:blipFill rotWithShape="0">
                <a:blip r:embed="rId13"/>
                <a:stretch>
                  <a:fillRect l="-1980" r="-2970" b="-1363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9828529" y="3817841"/>
                <a:ext cx="1467518"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i="1" smtClean="0">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𝑥</m:t>
                          </m:r>
                        </m:e>
                        <m:sub>
                          <m:r>
                            <a:rPr lang="en-US" sz="1400" i="1">
                              <a:solidFill>
                                <a:srgbClr val="0070C0"/>
                              </a:solidFill>
                              <a:latin typeface="Cambria Math" panose="02040503050406030204" pitchFamily="18" charset="0"/>
                            </a:rPr>
                            <m:t>2</m:t>
                          </m:r>
                        </m:sub>
                      </m:sSub>
                      <m:r>
                        <a:rPr lang="en-US" sz="1400" i="1">
                          <a:solidFill>
                            <a:srgbClr val="0070C0"/>
                          </a:solidFill>
                          <a:latin typeface="Cambria Math" panose="02040503050406030204" pitchFamily="18" charset="0"/>
                        </a:rPr>
                        <m:t>=1+2</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3</m:t>
                          </m:r>
                        </m:num>
                        <m:den>
                          <m:r>
                            <a:rPr lang="en-US" sz="1400" i="1">
                              <a:solidFill>
                                <a:srgbClr val="0070C0"/>
                              </a:solidFill>
                              <a:latin typeface="Cambria Math" panose="02040503050406030204" pitchFamily="18" charset="0"/>
                            </a:rPr>
                            <m:t>4</m:t>
                          </m:r>
                        </m:den>
                      </m:f>
                      <m:r>
                        <a:rPr lang="en-US" sz="1400">
                          <a:solidFill>
                            <a:srgbClr val="0070C0"/>
                          </a:solidFill>
                          <a:latin typeface="Cambria Math" panose="02040503050406030204" pitchFamily="18" charset="0"/>
                        </a:rPr>
                        <m:t>= </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10</m:t>
                          </m:r>
                        </m:num>
                        <m:den>
                          <m:r>
                            <a:rPr lang="en-US" sz="1400" i="1">
                              <a:solidFill>
                                <a:srgbClr val="0070C0"/>
                              </a:solidFill>
                              <a:latin typeface="Cambria Math" panose="02040503050406030204" pitchFamily="18" charset="0"/>
                            </a:rPr>
                            <m:t>4</m:t>
                          </m:r>
                        </m:den>
                      </m:f>
                    </m:oMath>
                  </m:oMathPara>
                </a14:m>
                <a:endParaRPr lang="es-ES" sz="1600" dirty="0">
                  <a:solidFill>
                    <a:srgbClr val="0070C0"/>
                  </a:solidFill>
                </a:endParaRPr>
              </a:p>
            </p:txBody>
          </p:sp>
        </mc:Choice>
        <mc:Fallback xmlns="">
          <p:sp>
            <p:nvSpPr>
              <p:cNvPr id="20" name="CuadroTexto 19"/>
              <p:cNvSpPr txBox="1">
                <a:spLocks noRot="1" noChangeAspect="1" noMove="1" noResize="1" noEditPoints="1" noAdjustHandles="1" noChangeArrowheads="1" noChangeShapeType="1" noTextEdit="1"/>
              </p:cNvSpPr>
              <p:nvPr/>
            </p:nvSpPr>
            <p:spPr>
              <a:xfrm>
                <a:off x="9828529" y="3817841"/>
                <a:ext cx="1467518" cy="403316"/>
              </a:xfrm>
              <a:prstGeom prst="rect">
                <a:avLst/>
              </a:prstGeom>
              <a:blipFill rotWithShape="0">
                <a:blip r:embed="rId14"/>
                <a:stretch>
                  <a:fillRect l="-1245" r="-2075" b="-1363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9234232" y="4403091"/>
                <a:ext cx="13280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400" i="1" smtClean="0">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𝑥</m:t>
                          </m:r>
                        </m:e>
                        <m:sub>
                          <m:r>
                            <a:rPr lang="en-US" sz="1400" i="1">
                              <a:solidFill>
                                <a:srgbClr val="0070C0"/>
                              </a:solidFill>
                              <a:latin typeface="Cambria Math" panose="02040503050406030204" pitchFamily="18" charset="0"/>
                            </a:rPr>
                            <m:t>4</m:t>
                          </m:r>
                        </m:sub>
                      </m:sSub>
                      <m:r>
                        <a:rPr lang="en-US" sz="1400" i="1">
                          <a:solidFill>
                            <a:srgbClr val="0070C0"/>
                          </a:solidFill>
                          <a:latin typeface="Cambria Math" panose="02040503050406030204" pitchFamily="18" charset="0"/>
                        </a:rPr>
                        <m:t>=</m:t>
                      </m:r>
                      <m:r>
                        <a:rPr lang="en-US" sz="1400">
                          <a:solidFill>
                            <a:srgbClr val="0070C0"/>
                          </a:solidFill>
                          <a:latin typeface="Cambria Math" panose="02040503050406030204" pitchFamily="18" charset="0"/>
                        </a:rPr>
                        <m:t>1+4</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3</m:t>
                          </m:r>
                        </m:num>
                        <m:den>
                          <m:r>
                            <a:rPr lang="en-US" sz="1400" i="1">
                              <a:solidFill>
                                <a:srgbClr val="0070C0"/>
                              </a:solidFill>
                              <a:latin typeface="Cambria Math" panose="02040503050406030204" pitchFamily="18" charset="0"/>
                            </a:rPr>
                            <m:t>4</m:t>
                          </m:r>
                        </m:den>
                      </m:f>
                      <m:r>
                        <a:rPr lang="en-US" sz="1400" i="1">
                          <a:solidFill>
                            <a:srgbClr val="0070C0"/>
                          </a:solidFill>
                          <a:latin typeface="Cambria Math" panose="02040503050406030204" pitchFamily="18" charset="0"/>
                        </a:rPr>
                        <m:t>=4</m:t>
                      </m:r>
                    </m:oMath>
                  </m:oMathPara>
                </a14:m>
                <a:endParaRPr lang="es-ES" sz="1400" dirty="0">
                  <a:solidFill>
                    <a:srgbClr val="0070C0"/>
                  </a:solidFill>
                </a:endParaRPr>
              </a:p>
            </p:txBody>
          </p:sp>
        </mc:Choice>
        <mc:Fallback xmlns="">
          <p:sp>
            <p:nvSpPr>
              <p:cNvPr id="21" name="CuadroTexto 20"/>
              <p:cNvSpPr txBox="1">
                <a:spLocks noRot="1" noChangeAspect="1" noMove="1" noResize="1" noEditPoints="1" noAdjustHandles="1" noChangeArrowheads="1" noChangeShapeType="1" noTextEdit="1"/>
              </p:cNvSpPr>
              <p:nvPr/>
            </p:nvSpPr>
            <p:spPr>
              <a:xfrm>
                <a:off x="9234232" y="4403091"/>
                <a:ext cx="1328056" cy="403316"/>
              </a:xfrm>
              <a:prstGeom prst="rect">
                <a:avLst/>
              </a:prstGeom>
              <a:blipFill rotWithShape="0">
                <a:blip r:embed="rId15"/>
                <a:stretch>
                  <a:fillRect l="-1835" r="-2294" b="-1363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5308399" y="3971383"/>
                <a:ext cx="1375569" cy="622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4 −1</m:t>
                          </m:r>
                        </m:num>
                        <m:den>
                          <m:r>
                            <a:rPr lang="en-US" sz="1200" i="1">
                              <a:latin typeface="Cambria Math" panose="02040503050406030204" pitchFamily="18" charset="0"/>
                              <a:ea typeface="Cambria Math" panose="02040503050406030204" pitchFamily="18" charset="0"/>
                            </a:rPr>
                            <m:t>4</m:t>
                          </m:r>
                        </m:den>
                      </m:f>
                      <m:r>
                        <a:rPr lang="en-US" sz="1200" i="1">
                          <a:latin typeface="Cambria Math" panose="02040503050406030204" pitchFamily="18" charset="0"/>
                          <a:ea typeface="Cambria Math" panose="02040503050406030204" pitchFamily="18" charset="0"/>
                        </a:rPr>
                        <m:t>= </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3</m:t>
                          </m:r>
                        </m:num>
                        <m:den>
                          <m:r>
                            <a:rPr lang="en-US" sz="1200" i="1">
                              <a:latin typeface="Cambria Math" panose="02040503050406030204" pitchFamily="18" charset="0"/>
                              <a:ea typeface="Cambria Math" panose="02040503050406030204" pitchFamily="18" charset="0"/>
                            </a:rPr>
                            <m:t>4</m:t>
                          </m:r>
                        </m:den>
                      </m:f>
                    </m:oMath>
                  </m:oMathPara>
                </a14:m>
                <a:endParaRPr lang="en-US" sz="1200" dirty="0"/>
              </a:p>
              <a:p>
                <a:endParaRPr lang="es-ES"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5308399" y="3971383"/>
                <a:ext cx="1375569" cy="622671"/>
              </a:xfrm>
              <a:prstGeom prst="rect">
                <a:avLst/>
              </a:prstGeom>
              <a:blipFill rotWithShape="0">
                <a:blip r:embed="rId16"/>
                <a:stretch>
                  <a:fillRect t="-97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4445586" y="4959480"/>
                <a:ext cx="7215111" cy="645498"/>
              </a:xfrm>
              <a:prstGeom prst="rect">
                <a:avLst/>
              </a:prstGeom>
              <a:noFill/>
            </p:spPr>
            <p:txBody>
              <a:bodyPr wrap="square" lIns="0" tIns="0" rIns="0" bIns="0" rtlCol="0">
                <a:spAutoFit/>
              </a:bodyPr>
              <a:lstStyle/>
              <a:p>
                <a14:m>
                  <m:oMath xmlns:m="http://schemas.openxmlformats.org/officeDocument/2006/math">
                    <m:nary>
                      <m:naryPr>
                        <m:ctrlPr>
                          <a:rPr lang="es-ES" sz="1600" i="1" smtClean="0">
                            <a:solidFill>
                              <a:srgbClr val="0070C0"/>
                            </a:solidFill>
                            <a:latin typeface="Cambria Math" panose="02040503050406030204" pitchFamily="18" charset="0"/>
                          </a:rPr>
                        </m:ctrlPr>
                      </m:naryPr>
                      <m:sub>
                        <m:r>
                          <m:rPr>
                            <m:brk m:alnAt="23"/>
                          </m:rPr>
                          <a:rPr lang="en-US" sz="1600" b="0" i="0" smtClean="0">
                            <a:solidFill>
                              <a:srgbClr val="0070C0"/>
                            </a:solidFill>
                            <a:latin typeface="Cambria Math" panose="02040503050406030204" pitchFamily="18" charset="0"/>
                          </a:rPr>
                          <m:t>1</m:t>
                        </m:r>
                      </m:sub>
                      <m:sup>
                        <m:r>
                          <a:rPr lang="en-US" sz="1600" b="0" i="0" smtClean="0">
                            <a:solidFill>
                              <a:srgbClr val="0070C0"/>
                            </a:solidFill>
                            <a:latin typeface="Cambria Math" panose="02040503050406030204" pitchFamily="18" charset="0"/>
                          </a:rPr>
                          <m:t>4</m:t>
                        </m:r>
                      </m:sup>
                      <m:e>
                        <m:f>
                          <m:fPr>
                            <m:ctrlPr>
                              <a:rPr lang="es-ES" sz="1600" i="1" smtClean="0">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1</m:t>
                            </m:r>
                          </m:num>
                          <m:den>
                            <m:r>
                              <a:rPr lang="en-US" sz="1600" b="0" i="0" smtClean="0">
                                <a:solidFill>
                                  <a:srgbClr val="0070C0"/>
                                </a:solidFill>
                                <a:latin typeface="Cambria Math" panose="02040503050406030204" pitchFamily="18" charset="0"/>
                              </a:rPr>
                              <m:t>8</m:t>
                            </m:r>
                          </m:den>
                        </m:f>
                        <m:sSup>
                          <m:sSupPr>
                            <m:ctrlPr>
                              <a:rPr lang="es-ES" sz="1600" i="1" smtClean="0">
                                <a:solidFill>
                                  <a:srgbClr val="0070C0"/>
                                </a:solidFill>
                                <a:latin typeface="Cambria Math" panose="02040503050406030204" pitchFamily="18" charset="0"/>
                              </a:rPr>
                            </m:ctrlPr>
                          </m:sSupPr>
                          <m:e>
                            <m:r>
                              <m:rPr>
                                <m:sty m:val="p"/>
                              </m:rPr>
                              <a:rPr lang="en-US" sz="1600" b="0" i="0" smtClean="0">
                                <a:solidFill>
                                  <a:srgbClr val="0070C0"/>
                                </a:solidFill>
                                <a:latin typeface="Cambria Math" panose="02040503050406030204" pitchFamily="18" charset="0"/>
                              </a:rPr>
                              <m:t>x</m:t>
                            </m:r>
                          </m:e>
                          <m:sup>
                            <m:r>
                              <a:rPr lang="en-US" sz="1600" b="0" i="0" smtClean="0">
                                <a:solidFill>
                                  <a:srgbClr val="0070C0"/>
                                </a:solidFill>
                                <a:latin typeface="Cambria Math" panose="02040503050406030204" pitchFamily="18" charset="0"/>
                              </a:rPr>
                              <m:t>2</m:t>
                            </m:r>
                          </m:sup>
                        </m:sSup>
                        <m:r>
                          <m:rPr>
                            <m:sty m:val="p"/>
                          </m:rPr>
                          <a:rPr lang="en-US" sz="1600" b="0" i="0" smtClean="0">
                            <a:solidFill>
                              <a:srgbClr val="0070C0"/>
                            </a:solidFill>
                            <a:latin typeface="Cambria Math" panose="02040503050406030204" pitchFamily="18" charset="0"/>
                          </a:rPr>
                          <m:t>dx</m:t>
                        </m:r>
                        <m:r>
                          <a:rPr lang="en-US" sz="1600" b="0" i="0" smtClean="0">
                            <a:solidFill>
                              <a:srgbClr val="0070C0"/>
                            </a:solidFill>
                            <a:latin typeface="Cambria Math" panose="02040503050406030204" pitchFamily="18" charset="0"/>
                            <a:ea typeface="Cambria Math" panose="02040503050406030204" pitchFamily="18" charset="0"/>
                          </a:rPr>
                          <m:t>≈</m:t>
                        </m:r>
                        <m:r>
                          <m:rPr>
                            <m:sty m:val="p"/>
                          </m:rPr>
                          <a:rPr lang="en-US" sz="1600" b="0" i="0" smtClean="0">
                            <a:solidFill>
                              <a:srgbClr val="0070C0"/>
                            </a:solidFill>
                            <a:latin typeface="Cambria Math" panose="02040503050406030204" pitchFamily="18" charset="0"/>
                            <a:ea typeface="Cambria Math" panose="02040503050406030204" pitchFamily="18" charset="0"/>
                          </a:rPr>
                          <m:t>f</m:t>
                        </m:r>
                        <m:d>
                          <m:dPr>
                            <m:ctrlPr>
                              <a:rPr lang="en-US" sz="1600" i="1" smtClean="0">
                                <a:solidFill>
                                  <a:srgbClr val="0070C0"/>
                                </a:solidFill>
                                <a:latin typeface="Cambria Math" panose="02040503050406030204" pitchFamily="18" charset="0"/>
                                <a:ea typeface="Cambria Math" panose="02040503050406030204" pitchFamily="18" charset="0"/>
                              </a:rPr>
                            </m:ctrlPr>
                          </m:dPr>
                          <m:e>
                            <m:f>
                              <m:fPr>
                                <m:ctrlPr>
                                  <a:rPr lang="en-US" sz="1600" i="1" smtClean="0">
                                    <a:solidFill>
                                      <a:srgbClr val="0070C0"/>
                                    </a:solidFill>
                                    <a:latin typeface="Cambria Math" panose="02040503050406030204" pitchFamily="18" charset="0"/>
                                    <a:ea typeface="Cambria Math" panose="02040503050406030204" pitchFamily="18" charset="0"/>
                                  </a:rPr>
                                </m:ctrlPr>
                              </m:fPr>
                              <m:num>
                                <m:r>
                                  <a:rPr lang="en-US" sz="1600" b="0" i="0" smtClean="0">
                                    <a:solidFill>
                                      <a:srgbClr val="0070C0"/>
                                    </a:solidFill>
                                    <a:latin typeface="Cambria Math" panose="02040503050406030204" pitchFamily="18" charset="0"/>
                                    <a:ea typeface="Cambria Math" panose="02040503050406030204" pitchFamily="18" charset="0"/>
                                  </a:rPr>
                                  <m:t>1+7/4</m:t>
                                </m:r>
                              </m:num>
                              <m:den>
                                <m:r>
                                  <a:rPr lang="en-US" sz="1600" b="0" i="0" smtClean="0">
                                    <a:solidFill>
                                      <a:srgbClr val="0070C0"/>
                                    </a:solidFill>
                                    <a:latin typeface="Cambria Math" panose="02040503050406030204" pitchFamily="18" charset="0"/>
                                    <a:ea typeface="Cambria Math" panose="02040503050406030204" pitchFamily="18" charset="0"/>
                                  </a:rPr>
                                  <m:t>2</m:t>
                                </m:r>
                              </m:den>
                            </m:f>
                          </m:e>
                        </m:d>
                      </m:e>
                    </m:nary>
                    <m:d>
                      <m:dPr>
                        <m:ctrlPr>
                          <a:rPr lang="es-ES" sz="1600" i="1" smtClean="0">
                            <a:solidFill>
                              <a:srgbClr val="0070C0"/>
                            </a:solidFill>
                            <a:latin typeface="Cambria Math" panose="02040503050406030204" pitchFamily="18" charset="0"/>
                          </a:rPr>
                        </m:ctrlPr>
                      </m:dPr>
                      <m:e>
                        <m:f>
                          <m:fPr>
                            <m:ctrlPr>
                              <a:rPr lang="es-ES" sz="1600" i="1" smtClean="0">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3</m:t>
                            </m:r>
                          </m:num>
                          <m:den>
                            <m:r>
                              <a:rPr lang="en-US" sz="1600" b="0" i="0" smtClean="0">
                                <a:solidFill>
                                  <a:srgbClr val="0070C0"/>
                                </a:solidFill>
                                <a:latin typeface="Cambria Math" panose="02040503050406030204" pitchFamily="18" charset="0"/>
                              </a:rPr>
                              <m:t>4</m:t>
                            </m:r>
                          </m:den>
                        </m:f>
                      </m:e>
                    </m:d>
                    <m:r>
                      <a:rPr lang="en-US" sz="1600" b="0" i="0" smtClean="0">
                        <a:solidFill>
                          <a:srgbClr val="0070C0"/>
                        </a:solidFill>
                        <a:latin typeface="Cambria Math" panose="02040503050406030204" pitchFamily="18" charset="0"/>
                      </a:rPr>
                      <m:t>+</m:t>
                    </m:r>
                    <m:r>
                      <m:rPr>
                        <m:sty m:val="p"/>
                      </m:rPr>
                      <a:rPr lang="en-US" sz="1600" b="0" i="0" smtClean="0">
                        <a:solidFill>
                          <a:srgbClr val="0070C0"/>
                        </a:solidFill>
                        <a:latin typeface="Cambria Math" panose="02040503050406030204" pitchFamily="18" charset="0"/>
                      </a:rPr>
                      <m:t>f</m:t>
                    </m:r>
                    <m:d>
                      <m:dPr>
                        <m:ctrlPr>
                          <a:rPr lang="en-US" sz="1600" i="1" smtClean="0">
                            <a:solidFill>
                              <a:srgbClr val="0070C0"/>
                            </a:solidFill>
                            <a:latin typeface="Cambria Math" panose="02040503050406030204" pitchFamily="18" charset="0"/>
                          </a:rPr>
                        </m:ctrlPr>
                      </m:dPr>
                      <m:e>
                        <m:f>
                          <m:fPr>
                            <m:ctrlPr>
                              <a:rPr lang="en-US" sz="1600" i="1" smtClean="0">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7/4+10/4</m:t>
                            </m:r>
                          </m:num>
                          <m:den>
                            <m:r>
                              <a:rPr lang="en-US" sz="1600" b="0" i="0" smtClean="0">
                                <a:solidFill>
                                  <a:srgbClr val="0070C0"/>
                                </a:solidFill>
                                <a:latin typeface="Cambria Math" panose="02040503050406030204" pitchFamily="18" charset="0"/>
                              </a:rPr>
                              <m:t>2</m:t>
                            </m:r>
                          </m:den>
                        </m:f>
                      </m:e>
                    </m:d>
                    <m:d>
                      <m:dPr>
                        <m:ctrlPr>
                          <a:rPr lang="en-US" sz="1600" i="1" smtClean="0">
                            <a:solidFill>
                              <a:srgbClr val="0070C0"/>
                            </a:solidFill>
                            <a:latin typeface="Cambria Math" panose="02040503050406030204" pitchFamily="18" charset="0"/>
                          </a:rPr>
                        </m:ctrlPr>
                      </m:dPr>
                      <m:e>
                        <m:f>
                          <m:fPr>
                            <m:ctrlPr>
                              <a:rPr lang="en-US" sz="1600" i="1" smtClean="0">
                                <a:solidFill>
                                  <a:srgbClr val="0070C0"/>
                                </a:solidFill>
                                <a:latin typeface="Cambria Math" panose="02040503050406030204" pitchFamily="18" charset="0"/>
                              </a:rPr>
                            </m:ctrlPr>
                          </m:fPr>
                          <m:num>
                            <m:r>
                              <a:rPr lang="en-US" sz="1600" b="0" i="0" smtClean="0">
                                <a:solidFill>
                                  <a:srgbClr val="0070C0"/>
                                </a:solidFill>
                                <a:latin typeface="Cambria Math" panose="02040503050406030204" pitchFamily="18" charset="0"/>
                              </a:rPr>
                              <m:t>3</m:t>
                            </m:r>
                          </m:num>
                          <m:den>
                            <m:r>
                              <a:rPr lang="en-US" sz="1600" b="0" i="0" smtClean="0">
                                <a:solidFill>
                                  <a:srgbClr val="0070C0"/>
                                </a:solidFill>
                                <a:latin typeface="Cambria Math" panose="02040503050406030204" pitchFamily="18" charset="0"/>
                              </a:rPr>
                              <m:t>4</m:t>
                            </m:r>
                          </m:den>
                        </m:f>
                      </m:e>
                    </m:d>
                    <m:r>
                      <a:rPr lang="en-US" sz="1600" b="0" i="1" smtClean="0">
                        <a:solidFill>
                          <a:srgbClr val="0070C0"/>
                        </a:solidFill>
                        <a:latin typeface="Cambria Math" panose="02040503050406030204" pitchFamily="18" charset="0"/>
                      </a:rPr>
                      <m:t>+</m:t>
                    </m:r>
                    <m:r>
                      <a:rPr lang="en-US" sz="1600" b="0" i="1" smtClean="0">
                        <a:solidFill>
                          <a:srgbClr val="0070C0"/>
                        </a:solidFill>
                        <a:latin typeface="Cambria Math" panose="02040503050406030204" pitchFamily="18" charset="0"/>
                      </a:rPr>
                      <m:t>𝑓</m:t>
                    </m:r>
                    <m:d>
                      <m:dPr>
                        <m:ctrlPr>
                          <a:rPr lang="en-US" sz="1600" b="0" i="1" smtClean="0">
                            <a:solidFill>
                              <a:srgbClr val="0070C0"/>
                            </a:solidFill>
                            <a:latin typeface="Cambria Math" panose="02040503050406030204" pitchFamily="18" charset="0"/>
                          </a:rPr>
                        </m:ctrlPr>
                      </m:dPr>
                      <m:e>
                        <m:f>
                          <m:fPr>
                            <m:ctrlPr>
                              <a:rPr lang="en-US" sz="1600" b="0" i="1" smtClean="0">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10/4+13/4</m:t>
                            </m:r>
                          </m:num>
                          <m:den>
                            <m:r>
                              <a:rPr lang="en-US" sz="1600" b="0" i="1" smtClean="0">
                                <a:solidFill>
                                  <a:srgbClr val="0070C0"/>
                                </a:solidFill>
                                <a:latin typeface="Cambria Math" panose="02040503050406030204" pitchFamily="18" charset="0"/>
                              </a:rPr>
                              <m:t>2</m:t>
                            </m:r>
                          </m:den>
                        </m:f>
                      </m:e>
                    </m:d>
                    <m:d>
                      <m:dPr>
                        <m:ctrlPr>
                          <a:rPr lang="en-US" sz="1600" b="0" i="1" smtClean="0">
                            <a:solidFill>
                              <a:srgbClr val="0070C0"/>
                            </a:solidFill>
                            <a:latin typeface="Cambria Math" panose="02040503050406030204" pitchFamily="18" charset="0"/>
                          </a:rPr>
                        </m:ctrlPr>
                      </m:dPr>
                      <m:e>
                        <m:f>
                          <m:fPr>
                            <m:ctrlPr>
                              <a:rPr lang="en-US" sz="1600" b="0" i="1" smtClean="0">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smtClean="0">
                                <a:solidFill>
                                  <a:srgbClr val="0070C0"/>
                                </a:solidFill>
                                <a:latin typeface="Cambria Math" panose="02040503050406030204" pitchFamily="18" charset="0"/>
                              </a:rPr>
                              <m:t>4</m:t>
                            </m:r>
                          </m:den>
                        </m:f>
                      </m:e>
                    </m:d>
                    <m:r>
                      <a:rPr lang="en-US" sz="1600" b="0" i="1" smtClean="0">
                        <a:solidFill>
                          <a:srgbClr val="0070C0"/>
                        </a:solidFill>
                        <a:latin typeface="Cambria Math" panose="02040503050406030204" pitchFamily="18" charset="0"/>
                      </a:rPr>
                      <m:t>+</m:t>
                    </m:r>
                    <m:r>
                      <a:rPr lang="en-US" sz="1600" b="0" i="1" smtClean="0">
                        <a:solidFill>
                          <a:srgbClr val="0070C0"/>
                        </a:solidFill>
                        <a:latin typeface="Cambria Math" panose="02040503050406030204" pitchFamily="18" charset="0"/>
                      </a:rPr>
                      <m:t>𝑓</m:t>
                    </m:r>
                    <m:d>
                      <m:dPr>
                        <m:ctrlPr>
                          <a:rPr lang="en-US" sz="1600" b="0" i="1" smtClean="0">
                            <a:solidFill>
                              <a:srgbClr val="0070C0"/>
                            </a:solidFill>
                            <a:latin typeface="Cambria Math" panose="02040503050406030204" pitchFamily="18" charset="0"/>
                          </a:rPr>
                        </m:ctrlPr>
                      </m:dPr>
                      <m:e>
                        <m:f>
                          <m:fPr>
                            <m:ctrlPr>
                              <a:rPr lang="en-US" sz="1600" b="0" i="1" smtClean="0">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13/4+4</m:t>
                            </m:r>
                          </m:num>
                          <m:den>
                            <m:r>
                              <a:rPr lang="en-US" sz="1600" b="0" i="1" smtClean="0">
                                <a:solidFill>
                                  <a:srgbClr val="0070C0"/>
                                </a:solidFill>
                                <a:latin typeface="Cambria Math" panose="02040503050406030204" pitchFamily="18" charset="0"/>
                              </a:rPr>
                              <m:t>2</m:t>
                            </m:r>
                          </m:den>
                        </m:f>
                      </m:e>
                    </m:d>
                    <m:d>
                      <m:dPr>
                        <m:ctrlPr>
                          <a:rPr lang="en-US" sz="1600" b="0" i="1" smtClean="0">
                            <a:solidFill>
                              <a:srgbClr val="0070C0"/>
                            </a:solidFill>
                            <a:latin typeface="Cambria Math" panose="02040503050406030204" pitchFamily="18" charset="0"/>
                          </a:rPr>
                        </m:ctrlPr>
                      </m:dPr>
                      <m:e>
                        <m:f>
                          <m:fPr>
                            <m:ctrlPr>
                              <a:rPr lang="en-US" sz="1600" b="0" i="1" smtClean="0">
                                <a:solidFill>
                                  <a:srgbClr val="0070C0"/>
                                </a:solidFill>
                                <a:latin typeface="Cambria Math" panose="02040503050406030204" pitchFamily="18" charset="0"/>
                              </a:rPr>
                            </m:ctrlPr>
                          </m:fPr>
                          <m:num>
                            <m:r>
                              <a:rPr lang="en-US" sz="1600" b="0" i="1" smtClean="0">
                                <a:solidFill>
                                  <a:srgbClr val="0070C0"/>
                                </a:solidFill>
                                <a:latin typeface="Cambria Math" panose="02040503050406030204" pitchFamily="18" charset="0"/>
                              </a:rPr>
                              <m:t>3</m:t>
                            </m:r>
                          </m:num>
                          <m:den>
                            <m:r>
                              <a:rPr lang="en-US" sz="1600" b="0" i="1" smtClean="0">
                                <a:solidFill>
                                  <a:srgbClr val="0070C0"/>
                                </a:solidFill>
                                <a:latin typeface="Cambria Math" panose="02040503050406030204" pitchFamily="18" charset="0"/>
                              </a:rPr>
                              <m:t>4</m:t>
                            </m:r>
                          </m:den>
                        </m:f>
                      </m:e>
                    </m:d>
                    <m:r>
                      <a:rPr lang="en-US" sz="1600" b="0" i="1" smtClean="0">
                        <a:solidFill>
                          <a:srgbClr val="0070C0"/>
                        </a:solidFill>
                        <a:latin typeface="Cambria Math" panose="02040503050406030204" pitchFamily="18" charset="0"/>
                      </a:rPr>
                      <m:t> </m:t>
                    </m:r>
                  </m:oMath>
                </a14:m>
                <a:r>
                  <a:rPr lang="es-ES" sz="2000" dirty="0" smtClean="0">
                    <a:solidFill>
                      <a:srgbClr val="0070C0"/>
                    </a:solidFill>
                  </a:rPr>
                  <a:t>=</a:t>
                </a:r>
              </a:p>
              <a:p>
                <a:endParaRPr lang="es-ES"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4445586" y="4959480"/>
                <a:ext cx="7215111" cy="645498"/>
              </a:xfrm>
              <a:prstGeom prst="rect">
                <a:avLst/>
              </a:prstGeom>
              <a:blipFill rotWithShape="0">
                <a:blip r:embed="rId17"/>
                <a:stretch>
                  <a:fillRect l="-6081" t="-72381" b="-6857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p:cNvSpPr txBox="1"/>
              <p:nvPr/>
            </p:nvSpPr>
            <p:spPr>
              <a:xfrm>
                <a:off x="4445585" y="5446056"/>
                <a:ext cx="7215111" cy="76104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400" b="0" i="1" smtClean="0">
                          <a:solidFill>
                            <a:srgbClr val="0070C0"/>
                          </a:solidFill>
                          <a:latin typeface="Cambria Math" panose="02040503050406030204" pitchFamily="18" charset="0"/>
                        </a:rPr>
                        <m:t>=</m:t>
                      </m:r>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3</m:t>
                          </m:r>
                        </m:num>
                        <m:den>
                          <m:r>
                            <a:rPr lang="en-US" sz="1400" b="0" i="1" smtClean="0">
                              <a:solidFill>
                                <a:srgbClr val="0070C0"/>
                              </a:solidFill>
                              <a:latin typeface="Cambria Math" panose="02040503050406030204" pitchFamily="18" charset="0"/>
                            </a:rPr>
                            <m:t>4</m:t>
                          </m:r>
                        </m:den>
                      </m:f>
                      <m:d>
                        <m:dPr>
                          <m:begChr m:val="["/>
                          <m:endChr m:val="]"/>
                          <m:ctrlPr>
                            <a:rPr lang="en-US" sz="1400" b="0" i="1" smtClean="0">
                              <a:solidFill>
                                <a:srgbClr val="0070C0"/>
                              </a:solidFill>
                              <a:latin typeface="Cambria Math" panose="02040503050406030204" pitchFamily="18" charset="0"/>
                            </a:rPr>
                          </m:ctrlPr>
                        </m:dPr>
                        <m:e>
                          <m:r>
                            <a:rPr lang="en-US" sz="1400" b="0" i="1" smtClean="0">
                              <a:solidFill>
                                <a:srgbClr val="0070C0"/>
                              </a:solidFill>
                              <a:latin typeface="Cambria Math" panose="02040503050406030204" pitchFamily="18" charset="0"/>
                            </a:rPr>
                            <m:t>𝑓</m:t>
                          </m:r>
                          <m:d>
                            <m:dPr>
                              <m:ctrlPr>
                                <a:rPr lang="en-US" sz="1400" b="0" i="1" smtClean="0">
                                  <a:solidFill>
                                    <a:srgbClr val="0070C0"/>
                                  </a:solidFill>
                                  <a:latin typeface="Cambria Math" panose="02040503050406030204" pitchFamily="18" charset="0"/>
                                </a:rPr>
                              </m:ctrlPr>
                            </m:dPr>
                            <m:e>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11</m:t>
                                  </m:r>
                                </m:num>
                                <m:den>
                                  <m:r>
                                    <a:rPr lang="en-US" sz="1400" b="0" i="1" smtClean="0">
                                      <a:solidFill>
                                        <a:srgbClr val="0070C0"/>
                                      </a:solidFill>
                                      <a:latin typeface="Cambria Math" panose="02040503050406030204" pitchFamily="18" charset="0"/>
                                    </a:rPr>
                                    <m:t>8</m:t>
                                  </m:r>
                                </m:den>
                              </m:f>
                            </m:e>
                          </m:d>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𝑓</m:t>
                          </m:r>
                          <m:d>
                            <m:dPr>
                              <m:ctrlPr>
                                <a:rPr lang="en-US" sz="1400" b="0" i="1" smtClean="0">
                                  <a:solidFill>
                                    <a:srgbClr val="0070C0"/>
                                  </a:solidFill>
                                  <a:latin typeface="Cambria Math" panose="02040503050406030204" pitchFamily="18" charset="0"/>
                                </a:rPr>
                              </m:ctrlPr>
                            </m:dPr>
                            <m:e>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17</m:t>
                                  </m:r>
                                </m:num>
                                <m:den>
                                  <m:r>
                                    <a:rPr lang="en-US" sz="1400" b="0" i="1" smtClean="0">
                                      <a:solidFill>
                                        <a:srgbClr val="0070C0"/>
                                      </a:solidFill>
                                      <a:latin typeface="Cambria Math" panose="02040503050406030204" pitchFamily="18" charset="0"/>
                                    </a:rPr>
                                    <m:t>8</m:t>
                                  </m:r>
                                </m:den>
                              </m:f>
                            </m:e>
                          </m:d>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𝑓</m:t>
                          </m:r>
                          <m:d>
                            <m:dPr>
                              <m:ctrlPr>
                                <a:rPr lang="en-US" sz="1400" b="0" i="1" smtClean="0">
                                  <a:solidFill>
                                    <a:srgbClr val="0070C0"/>
                                  </a:solidFill>
                                  <a:latin typeface="Cambria Math" panose="02040503050406030204" pitchFamily="18" charset="0"/>
                                </a:rPr>
                              </m:ctrlPr>
                            </m:dPr>
                            <m:e>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23</m:t>
                                  </m:r>
                                </m:num>
                                <m:den>
                                  <m:r>
                                    <a:rPr lang="en-US" sz="1400" b="0" i="1" smtClean="0">
                                      <a:solidFill>
                                        <a:srgbClr val="0070C0"/>
                                      </a:solidFill>
                                      <a:latin typeface="Cambria Math" panose="02040503050406030204" pitchFamily="18" charset="0"/>
                                    </a:rPr>
                                    <m:t>8</m:t>
                                  </m:r>
                                </m:den>
                              </m:f>
                            </m:e>
                          </m:d>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𝑓</m:t>
                          </m:r>
                          <m:d>
                            <m:dPr>
                              <m:ctrlPr>
                                <a:rPr lang="en-US" sz="1400" b="0" i="1" smtClean="0">
                                  <a:solidFill>
                                    <a:srgbClr val="0070C0"/>
                                  </a:solidFill>
                                  <a:latin typeface="Cambria Math" panose="02040503050406030204" pitchFamily="18" charset="0"/>
                                </a:rPr>
                              </m:ctrlPr>
                            </m:dPr>
                            <m:e>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29</m:t>
                                  </m:r>
                                </m:num>
                                <m:den>
                                  <m:r>
                                    <a:rPr lang="en-US" sz="1400" b="0" i="1" smtClean="0">
                                      <a:solidFill>
                                        <a:srgbClr val="0070C0"/>
                                      </a:solidFill>
                                      <a:latin typeface="Cambria Math" panose="02040503050406030204" pitchFamily="18" charset="0"/>
                                    </a:rPr>
                                    <m:t>8</m:t>
                                  </m:r>
                                </m:den>
                              </m:f>
                            </m:e>
                          </m:d>
                        </m:e>
                      </m:d>
                      <m:r>
                        <a:rPr lang="en-US" sz="1400" b="0" i="1" smtClean="0">
                          <a:solidFill>
                            <a:srgbClr val="0070C0"/>
                          </a:solidFill>
                          <a:latin typeface="Cambria Math" panose="02040503050406030204" pitchFamily="18" charset="0"/>
                        </a:rPr>
                        <m:t>=</m:t>
                      </m:r>
                      <m:f>
                        <m:fPr>
                          <m:ctrlPr>
                            <a:rPr lang="en-US" sz="1400" b="0" i="1" smtClean="0">
                              <a:solidFill>
                                <a:srgbClr val="0070C0"/>
                              </a:solidFill>
                              <a:latin typeface="Cambria Math" panose="02040503050406030204" pitchFamily="18" charset="0"/>
                            </a:rPr>
                          </m:ctrlPr>
                        </m:fPr>
                        <m:num>
                          <m:r>
                            <a:rPr lang="en-US" sz="1400" b="0" i="1" smtClean="0">
                              <a:solidFill>
                                <a:srgbClr val="0070C0"/>
                              </a:solidFill>
                              <a:latin typeface="Cambria Math" panose="02040503050406030204" pitchFamily="18" charset="0"/>
                            </a:rPr>
                            <m:t>3</m:t>
                          </m:r>
                        </m:num>
                        <m:den>
                          <m:r>
                            <a:rPr lang="en-US" sz="1400" b="0" i="1" smtClean="0">
                              <a:solidFill>
                                <a:srgbClr val="0070C0"/>
                              </a:solidFill>
                              <a:latin typeface="Cambria Math" panose="02040503050406030204" pitchFamily="18" charset="0"/>
                            </a:rPr>
                            <m:t>4</m:t>
                          </m:r>
                        </m:den>
                      </m:f>
                      <m:d>
                        <m:dPr>
                          <m:begChr m:val="["/>
                          <m:endChr m:val="]"/>
                          <m:ctrlPr>
                            <a:rPr lang="en-US" sz="1400" b="0" i="1" smtClean="0">
                              <a:solidFill>
                                <a:srgbClr val="0070C0"/>
                              </a:solidFill>
                              <a:latin typeface="Cambria Math" panose="02040503050406030204" pitchFamily="18" charset="0"/>
                            </a:rPr>
                          </m:ctrlPr>
                        </m:dPr>
                        <m:e>
                          <m:r>
                            <a:rPr lang="en-US" sz="1400" b="0" i="1" smtClean="0">
                              <a:solidFill>
                                <a:srgbClr val="0070C0"/>
                              </a:solidFill>
                              <a:latin typeface="Cambria Math" panose="02040503050406030204" pitchFamily="18" charset="0"/>
                            </a:rPr>
                            <m:t>0.2363+0.5644+1.03+1.64</m:t>
                          </m:r>
                        </m:e>
                      </m:d>
                      <m:r>
                        <a:rPr lang="en-US" sz="1400" b="0" i="1" smtClean="0">
                          <a:solidFill>
                            <a:srgbClr val="0070C0"/>
                          </a:solidFill>
                          <a:latin typeface="Cambria Math" panose="02040503050406030204" pitchFamily="18" charset="0"/>
                        </a:rPr>
                        <m:t>=2.605</m:t>
                      </m:r>
                    </m:oMath>
                  </m:oMathPara>
                </a14:m>
                <a:endParaRPr lang="es-ES" sz="2000" dirty="0" smtClean="0">
                  <a:solidFill>
                    <a:srgbClr val="0070C0"/>
                  </a:solidFill>
                </a:endParaRPr>
              </a:p>
              <a:p>
                <a:endParaRPr lang="es-ES"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4445585" y="5446056"/>
                <a:ext cx="7215111" cy="761042"/>
              </a:xfrm>
              <a:prstGeom prst="rect">
                <a:avLst/>
              </a:prstGeom>
              <a:blipFill rotWithShape="0">
                <a:blip r:embed="rId18"/>
                <a:stretch>
                  <a:fillRect l="-50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CuadroTexto 24"/>
              <p:cNvSpPr txBox="1"/>
              <p:nvPr/>
            </p:nvSpPr>
            <p:spPr>
              <a:xfrm>
                <a:off x="5967670" y="6103217"/>
                <a:ext cx="1447448" cy="482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s-ES" sz="1400" i="1" smtClean="0">
                              <a:solidFill>
                                <a:srgbClr val="0070C0"/>
                              </a:solidFill>
                              <a:latin typeface="Cambria Math" panose="02040503050406030204" pitchFamily="18" charset="0"/>
                            </a:rPr>
                          </m:ctrlPr>
                        </m:naryPr>
                        <m:sub>
                          <m:r>
                            <m:rPr>
                              <m:brk m:alnAt="23"/>
                            </m:rPr>
                            <a:rPr lang="en-US" sz="1400">
                              <a:solidFill>
                                <a:srgbClr val="0070C0"/>
                              </a:solidFill>
                              <a:latin typeface="Cambria Math" panose="02040503050406030204" pitchFamily="18" charset="0"/>
                            </a:rPr>
                            <m:t>1</m:t>
                          </m:r>
                        </m:sub>
                        <m:sup>
                          <m:r>
                            <a:rPr lang="en-US" sz="1400">
                              <a:solidFill>
                                <a:srgbClr val="0070C0"/>
                              </a:solidFill>
                              <a:latin typeface="Cambria Math" panose="02040503050406030204" pitchFamily="18" charset="0"/>
                            </a:rPr>
                            <m:t>4</m:t>
                          </m:r>
                        </m:sup>
                        <m:e>
                          <m:f>
                            <m:fPr>
                              <m:ctrlPr>
                                <a:rPr lang="es-ES" sz="1400" i="1">
                                  <a:solidFill>
                                    <a:srgbClr val="0070C0"/>
                                  </a:solidFill>
                                  <a:latin typeface="Cambria Math" panose="02040503050406030204" pitchFamily="18" charset="0"/>
                                </a:rPr>
                              </m:ctrlPr>
                            </m:fPr>
                            <m:num>
                              <m:r>
                                <a:rPr lang="en-US" sz="1400">
                                  <a:solidFill>
                                    <a:srgbClr val="0070C0"/>
                                  </a:solidFill>
                                  <a:latin typeface="Cambria Math" panose="02040503050406030204" pitchFamily="18" charset="0"/>
                                </a:rPr>
                                <m:t>1</m:t>
                              </m:r>
                            </m:num>
                            <m:den>
                              <m:r>
                                <a:rPr lang="en-US" sz="1400">
                                  <a:solidFill>
                                    <a:srgbClr val="0070C0"/>
                                  </a:solidFill>
                                  <a:latin typeface="Cambria Math" panose="02040503050406030204" pitchFamily="18" charset="0"/>
                                </a:rPr>
                                <m:t>8</m:t>
                              </m:r>
                            </m:den>
                          </m:f>
                          <m:sSup>
                            <m:sSupPr>
                              <m:ctrlPr>
                                <a:rPr lang="es-ES" sz="1400" i="1">
                                  <a:solidFill>
                                    <a:srgbClr val="0070C0"/>
                                  </a:solidFill>
                                  <a:latin typeface="Cambria Math" panose="02040503050406030204" pitchFamily="18" charset="0"/>
                                </a:rPr>
                              </m:ctrlPr>
                            </m:sSupPr>
                            <m:e>
                              <m:r>
                                <m:rPr>
                                  <m:sty m:val="p"/>
                                </m:rPr>
                                <a:rPr lang="en-US" sz="1400">
                                  <a:solidFill>
                                    <a:srgbClr val="0070C0"/>
                                  </a:solidFill>
                                  <a:latin typeface="Cambria Math" panose="02040503050406030204" pitchFamily="18" charset="0"/>
                                </a:rPr>
                                <m:t>x</m:t>
                              </m:r>
                            </m:e>
                            <m:sup>
                              <m:r>
                                <a:rPr lang="en-US" sz="1400">
                                  <a:solidFill>
                                    <a:srgbClr val="0070C0"/>
                                  </a:solidFill>
                                  <a:latin typeface="Cambria Math" panose="02040503050406030204" pitchFamily="18" charset="0"/>
                                </a:rPr>
                                <m:t>2</m:t>
                              </m:r>
                            </m:sup>
                          </m:sSup>
                          <m:r>
                            <m:rPr>
                              <m:sty m:val="p"/>
                            </m:rPr>
                            <a:rPr lang="en-US" sz="1400">
                              <a:solidFill>
                                <a:srgbClr val="0070C0"/>
                              </a:solidFill>
                              <a:latin typeface="Cambria Math" panose="02040503050406030204" pitchFamily="18" charset="0"/>
                            </a:rPr>
                            <m:t>dx</m:t>
                          </m:r>
                          <m:r>
                            <a:rPr lang="en-US" sz="1400">
                              <a:solidFill>
                                <a:srgbClr val="0070C0"/>
                              </a:solidFill>
                              <a:latin typeface="Cambria Math" panose="02040503050406030204" pitchFamily="18" charset="0"/>
                              <a:ea typeface="Cambria Math" panose="02040503050406030204" pitchFamily="18" charset="0"/>
                            </a:rPr>
                            <m:t>≈</m:t>
                          </m:r>
                          <m:r>
                            <a:rPr lang="en-US" sz="1400" b="0" i="1" smtClean="0">
                              <a:solidFill>
                                <a:srgbClr val="0070C0"/>
                              </a:solidFill>
                              <a:latin typeface="Cambria Math" panose="02040503050406030204" pitchFamily="18" charset="0"/>
                              <a:ea typeface="Cambria Math" panose="02040503050406030204" pitchFamily="18" charset="0"/>
                            </a:rPr>
                            <m:t>2.605</m:t>
                          </m:r>
                        </m:e>
                      </m:nary>
                    </m:oMath>
                  </m:oMathPara>
                </a14:m>
                <a:endParaRPr lang="es-ES" dirty="0">
                  <a:solidFill>
                    <a:srgbClr val="0070C0"/>
                  </a:solidFill>
                </a:endParaRPr>
              </a:p>
            </p:txBody>
          </p:sp>
        </mc:Choice>
        <mc:Fallback xmlns="">
          <p:sp>
            <p:nvSpPr>
              <p:cNvPr id="25" name="CuadroTexto 24"/>
              <p:cNvSpPr txBox="1">
                <a:spLocks noRot="1" noChangeAspect="1" noMove="1" noResize="1" noEditPoints="1" noAdjustHandles="1" noChangeArrowheads="1" noChangeShapeType="1" noTextEdit="1"/>
              </p:cNvSpPr>
              <p:nvPr/>
            </p:nvSpPr>
            <p:spPr>
              <a:xfrm>
                <a:off x="5967670" y="6103217"/>
                <a:ext cx="1447448" cy="482120"/>
              </a:xfrm>
              <a:prstGeom prst="rect">
                <a:avLst/>
              </a:prstGeom>
              <a:blipFill rotWithShape="0">
                <a:blip r:embed="rId19"/>
                <a:stretch>
                  <a:fillRect b="-126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8267468" y="6084853"/>
                <a:ext cx="1450654" cy="482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s-ES" sz="1400" i="1" smtClean="0">
                              <a:solidFill>
                                <a:srgbClr val="FF0000"/>
                              </a:solidFill>
                              <a:latin typeface="Cambria Math" panose="02040503050406030204" pitchFamily="18" charset="0"/>
                            </a:rPr>
                          </m:ctrlPr>
                        </m:naryPr>
                        <m:sub>
                          <m:r>
                            <m:rPr>
                              <m:brk m:alnAt="23"/>
                            </m:rPr>
                            <a:rPr lang="en-US" sz="1400">
                              <a:solidFill>
                                <a:srgbClr val="FF0000"/>
                              </a:solidFill>
                              <a:latin typeface="Cambria Math" panose="02040503050406030204" pitchFamily="18" charset="0"/>
                            </a:rPr>
                            <m:t>1</m:t>
                          </m:r>
                        </m:sub>
                        <m:sup>
                          <m:r>
                            <a:rPr lang="en-US" sz="1400">
                              <a:solidFill>
                                <a:srgbClr val="FF0000"/>
                              </a:solidFill>
                              <a:latin typeface="Cambria Math" panose="02040503050406030204" pitchFamily="18" charset="0"/>
                            </a:rPr>
                            <m:t>4</m:t>
                          </m:r>
                        </m:sup>
                        <m:e>
                          <m:f>
                            <m:fPr>
                              <m:ctrlPr>
                                <a:rPr lang="es-ES" sz="1400" i="1">
                                  <a:solidFill>
                                    <a:srgbClr val="FF0000"/>
                                  </a:solidFill>
                                  <a:latin typeface="Cambria Math" panose="02040503050406030204" pitchFamily="18" charset="0"/>
                                </a:rPr>
                              </m:ctrlPr>
                            </m:fPr>
                            <m:num>
                              <m:r>
                                <a:rPr lang="en-US" sz="1400">
                                  <a:solidFill>
                                    <a:srgbClr val="FF0000"/>
                                  </a:solidFill>
                                  <a:latin typeface="Cambria Math" panose="02040503050406030204" pitchFamily="18" charset="0"/>
                                </a:rPr>
                                <m:t>1</m:t>
                              </m:r>
                            </m:num>
                            <m:den>
                              <m:r>
                                <a:rPr lang="en-US" sz="1400">
                                  <a:solidFill>
                                    <a:srgbClr val="FF0000"/>
                                  </a:solidFill>
                                  <a:latin typeface="Cambria Math" panose="02040503050406030204" pitchFamily="18" charset="0"/>
                                </a:rPr>
                                <m:t>8</m:t>
                              </m:r>
                            </m:den>
                          </m:f>
                          <m:sSup>
                            <m:sSupPr>
                              <m:ctrlPr>
                                <a:rPr lang="es-ES" sz="1400" i="1">
                                  <a:solidFill>
                                    <a:srgbClr val="FF0000"/>
                                  </a:solidFill>
                                  <a:latin typeface="Cambria Math" panose="02040503050406030204" pitchFamily="18" charset="0"/>
                                </a:rPr>
                              </m:ctrlPr>
                            </m:sSupPr>
                            <m:e>
                              <m:r>
                                <m:rPr>
                                  <m:sty m:val="p"/>
                                </m:rPr>
                                <a:rPr lang="en-US" sz="1400">
                                  <a:solidFill>
                                    <a:srgbClr val="FF0000"/>
                                  </a:solidFill>
                                  <a:latin typeface="Cambria Math" panose="02040503050406030204" pitchFamily="18" charset="0"/>
                                </a:rPr>
                                <m:t>x</m:t>
                              </m:r>
                            </m:e>
                            <m:sup>
                              <m:r>
                                <a:rPr lang="en-US" sz="1400">
                                  <a:solidFill>
                                    <a:srgbClr val="FF0000"/>
                                  </a:solidFill>
                                  <a:latin typeface="Cambria Math" panose="02040503050406030204" pitchFamily="18" charset="0"/>
                                </a:rPr>
                                <m:t>2</m:t>
                              </m:r>
                            </m:sup>
                          </m:sSup>
                          <m:r>
                            <m:rPr>
                              <m:sty m:val="p"/>
                            </m:rPr>
                            <a:rPr lang="en-US" sz="1400">
                              <a:solidFill>
                                <a:srgbClr val="FF0000"/>
                              </a:solidFill>
                              <a:latin typeface="Cambria Math" panose="02040503050406030204" pitchFamily="18" charset="0"/>
                            </a:rPr>
                            <m:t>dx</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2.625</m:t>
                          </m:r>
                        </m:e>
                      </m:nary>
                    </m:oMath>
                  </m:oMathPara>
                </a14:m>
                <a:endParaRPr lang="es-ES" dirty="0">
                  <a:solidFill>
                    <a:srgbClr val="FF0000"/>
                  </a:solidFill>
                </a:endParaRPr>
              </a:p>
            </p:txBody>
          </p:sp>
        </mc:Choice>
        <mc:Fallback xmlns="">
          <p:sp>
            <p:nvSpPr>
              <p:cNvPr id="26" name="CuadroTexto 25"/>
              <p:cNvSpPr txBox="1">
                <a:spLocks noRot="1" noChangeAspect="1" noMove="1" noResize="1" noEditPoints="1" noAdjustHandles="1" noChangeArrowheads="1" noChangeShapeType="1" noTextEdit="1"/>
              </p:cNvSpPr>
              <p:nvPr/>
            </p:nvSpPr>
            <p:spPr>
              <a:xfrm>
                <a:off x="8267468" y="6084853"/>
                <a:ext cx="1450654" cy="482120"/>
              </a:xfrm>
              <a:prstGeom prst="rect">
                <a:avLst/>
              </a:prstGeom>
              <a:blipFill rotWithShape="0">
                <a:blip r:embed="rId20"/>
                <a:stretch>
                  <a:fillRect b="-1266"/>
                </a:stretch>
              </a:blipFill>
            </p:spPr>
            <p:txBody>
              <a:bodyPr/>
              <a:lstStyle/>
              <a:p>
                <a:r>
                  <a:rPr lang="es-ES">
                    <a:noFill/>
                  </a:rPr>
                  <a:t> </a:t>
                </a:r>
              </a:p>
            </p:txBody>
          </p:sp>
        </mc:Fallback>
      </mc:AlternateContent>
    </p:spTree>
    <p:extLst>
      <p:ext uri="{BB962C8B-B14F-4D97-AF65-F5344CB8AC3E}">
        <p14:creationId xmlns:p14="http://schemas.microsoft.com/office/powerpoint/2010/main" val="3072849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smtClean="0">
                <a:latin typeface="Saira Condensed" panose="00000506000000000000" pitchFamily="2" charset="0"/>
              </a:rPr>
              <a:t>The</a:t>
            </a:r>
            <a:r>
              <a:rPr lang="es-ES" dirty="0" smtClean="0">
                <a:latin typeface="Saira Condensed" panose="00000506000000000000" pitchFamily="2" charset="0"/>
              </a:rPr>
              <a:t> </a:t>
            </a:r>
            <a:r>
              <a:rPr lang="es-ES" dirty="0" err="1" smtClean="0">
                <a:latin typeface="Saira Condensed" panose="00000506000000000000" pitchFamily="2" charset="0"/>
              </a:rPr>
              <a:t>midpoint</a:t>
            </a:r>
            <a:r>
              <a:rPr lang="es-ES" dirty="0" smtClean="0">
                <a:latin typeface="Saira Condensed" panose="00000506000000000000" pitchFamily="2" charset="0"/>
              </a:rPr>
              <a:t> rule</a:t>
            </a:r>
            <a:endParaRPr lang="es-ES" dirty="0"/>
          </a:p>
        </p:txBody>
      </p:sp>
      <p:sp>
        <p:nvSpPr>
          <p:cNvPr id="3" name="Marcador de contenido 2"/>
          <p:cNvSpPr>
            <a:spLocks noGrp="1"/>
          </p:cNvSpPr>
          <p:nvPr>
            <p:ph idx="1"/>
          </p:nvPr>
        </p:nvSpPr>
        <p:spPr/>
        <p:txBody>
          <a:bodyPr>
            <a:normAutofit/>
          </a:bodyPr>
          <a:lstStyle/>
          <a:p>
            <a:pPr marL="0" indent="0">
              <a:buNone/>
            </a:pPr>
            <a:r>
              <a:rPr lang="es-ES" dirty="0"/>
              <a:t>	</a:t>
            </a: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662" y="1468270"/>
            <a:ext cx="7045325" cy="4932697"/>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8448143" y="1857761"/>
                <a:ext cx="632033" cy="346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𝑦</m:t>
                      </m:r>
                      <m:r>
                        <a:rPr lang="en-US" sz="1200" b="0" i="1" smtClean="0">
                          <a:solidFill>
                            <a:srgbClr val="FF0000"/>
                          </a:solidFill>
                          <a:latin typeface="Cambria Math" panose="02040503050406030204" pitchFamily="18" charset="0"/>
                        </a:rPr>
                        <m:t>= </m:t>
                      </m:r>
                      <m:f>
                        <m:fPr>
                          <m:ctrlPr>
                            <a:rPr lang="en-US" sz="1200" b="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1</m:t>
                          </m:r>
                        </m:num>
                        <m:den>
                          <m:r>
                            <a:rPr lang="en-US" sz="1200" b="0" i="1" smtClean="0">
                              <a:solidFill>
                                <a:srgbClr val="FF0000"/>
                              </a:solidFill>
                              <a:latin typeface="Cambria Math" panose="02040503050406030204" pitchFamily="18" charset="0"/>
                            </a:rPr>
                            <m:t>8</m:t>
                          </m:r>
                        </m:den>
                      </m:f>
                      <m:sSup>
                        <m:sSupPr>
                          <m:ctrlPr>
                            <a:rPr lang="en-US" sz="1200" b="0" i="1" smtClean="0">
                              <a:solidFill>
                                <a:srgbClr val="FF0000"/>
                              </a:solidFill>
                              <a:latin typeface="Cambria Math" panose="02040503050406030204" pitchFamily="18" charset="0"/>
                            </a:rPr>
                          </m:ctrlPr>
                        </m:sSupPr>
                        <m:e>
                          <m:r>
                            <a:rPr lang="en-US" sz="1200" b="0" i="1" smtClean="0">
                              <a:solidFill>
                                <a:srgbClr val="FF0000"/>
                              </a:solidFill>
                              <a:latin typeface="Cambria Math" panose="02040503050406030204" pitchFamily="18" charset="0"/>
                            </a:rPr>
                            <m:t>𝑥</m:t>
                          </m:r>
                        </m:e>
                        <m:sup>
                          <m:r>
                            <a:rPr lang="en-US" sz="1200" b="0" i="1" smtClean="0">
                              <a:solidFill>
                                <a:srgbClr val="FF0000"/>
                              </a:solidFill>
                              <a:latin typeface="Cambria Math" panose="02040503050406030204" pitchFamily="18" charset="0"/>
                            </a:rPr>
                            <m:t>2</m:t>
                          </m:r>
                        </m:sup>
                      </m:sSup>
                    </m:oMath>
                  </m:oMathPara>
                </a14:m>
                <a:endParaRPr lang="es-ES"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8448143" y="1857761"/>
                <a:ext cx="632033" cy="346890"/>
              </a:xfrm>
              <a:prstGeom prst="rect">
                <a:avLst/>
              </a:prstGeom>
              <a:blipFill rotWithShape="0">
                <a:blip r:embed="rId5"/>
                <a:stretch>
                  <a:fillRect l="-5769" t="-3509" r="-962" b="-14035"/>
                </a:stretch>
              </a:blipFill>
            </p:spPr>
            <p:txBody>
              <a:bodyPr/>
              <a:lstStyle/>
              <a:p>
                <a:r>
                  <a:rPr lang="es-ES">
                    <a:noFill/>
                  </a:rPr>
                  <a:t> </a:t>
                </a:r>
              </a:p>
            </p:txBody>
          </p:sp>
        </mc:Fallback>
      </mc:AlternateContent>
    </p:spTree>
    <p:extLst>
      <p:ext uri="{BB962C8B-B14F-4D97-AF65-F5344CB8AC3E}">
        <p14:creationId xmlns:p14="http://schemas.microsoft.com/office/powerpoint/2010/main" val="4145558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SCATTERING THEORY</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Scattering principles</a:t>
            </a:r>
            <a:endParaRPr lang="en-US" sz="2800" b="1" spc="100" dirty="0" smtClean="0">
              <a:latin typeface="Saira Condensed" panose="00000506000000000000" pitchFamily="2" charset="0"/>
              <a:ea typeface="Open Sans" panose="020B0606030504020204" pitchFamily="34" charset="0"/>
              <a:cs typeface="Open Sans" panose="020B0606030504020204" pitchFamily="34" charset="0"/>
            </a:endParaRP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Rayleigh and Mie Scattering</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The Phase Function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The Out-Scattering Equation</a:t>
            </a:r>
          </a:p>
          <a:p>
            <a:pPr lvl="1">
              <a:spcAft>
                <a:spcPts val="600"/>
              </a:spcAft>
            </a:pPr>
            <a:r>
              <a:rPr lang="en-US" sz="1400" spc="100" dirty="0" smtClean="0">
                <a:latin typeface="Open Sans" panose="020B0604020202020204" charset="0"/>
                <a:ea typeface="Open Sans" panose="020B0604020202020204" charset="0"/>
                <a:cs typeface="Open Sans" panose="020B0604020202020204" charset="0"/>
              </a:rPr>
              <a:t>The In-Scattering Equation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21745207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s-ES" dirty="0" err="1">
                <a:latin typeface="Saira Condensed" panose="00000506000000000000" pitchFamily="2" charset="0"/>
              </a:rPr>
              <a:t>Scattering</a:t>
            </a:r>
            <a:r>
              <a:rPr lang="es-ES" dirty="0">
                <a:latin typeface="Saira Condensed" panose="00000506000000000000" pitchFamily="2" charset="0"/>
              </a:rPr>
              <a:t> </a:t>
            </a:r>
            <a:r>
              <a:rPr lang="es-ES" dirty="0" err="1" smtClean="0">
                <a:latin typeface="Saira Condensed" panose="00000506000000000000" pitchFamily="2" charset="0"/>
              </a:rPr>
              <a:t>events</a:t>
            </a:r>
            <a:r>
              <a:rPr lang="es-ES" dirty="0" smtClean="0">
                <a:latin typeface="Saira Condensed" panose="00000506000000000000" pitchFamily="2" charset="0"/>
              </a:rPr>
              <a:t> </a:t>
            </a:r>
            <a:r>
              <a:rPr lang="es-ES" dirty="0" smtClean="0">
                <a:solidFill>
                  <a:srgbClr val="FF0000"/>
                </a:solidFill>
                <a:latin typeface="Saira Condensed" panose="00000506000000000000" pitchFamily="2" charset="0"/>
              </a:rPr>
              <a:t>at </a:t>
            </a:r>
            <a:r>
              <a:rPr lang="es-ES" dirty="0" err="1">
                <a:solidFill>
                  <a:srgbClr val="FF0000"/>
                </a:solidFill>
                <a:latin typeface="Saira Condensed" panose="00000506000000000000" pitchFamily="2" charset="0"/>
              </a:rPr>
              <a:t>each</a:t>
            </a:r>
            <a:r>
              <a:rPr lang="es-ES" dirty="0">
                <a:solidFill>
                  <a:srgbClr val="FF0000"/>
                </a:solidFill>
                <a:latin typeface="Saira Condensed" panose="00000506000000000000" pitchFamily="2" charset="0"/>
              </a:rPr>
              <a:t> </a:t>
            </a:r>
            <a:r>
              <a:rPr lang="es-ES" dirty="0" err="1" smtClean="0">
                <a:solidFill>
                  <a:srgbClr val="FF0000"/>
                </a:solidFill>
                <a:latin typeface="Saira Condensed" panose="00000506000000000000" pitchFamily="2" charset="0"/>
              </a:rPr>
              <a:t>sample</a:t>
            </a:r>
            <a:r>
              <a:rPr lang="es-ES" dirty="0" smtClean="0">
                <a:latin typeface="Saira Condensed" panose="00000506000000000000" pitchFamily="2" charset="0"/>
              </a:rPr>
              <a:t>:</a:t>
            </a:r>
            <a:endParaRPr lang="es-ES" dirty="0">
              <a:latin typeface="Saira Condensed" panose="00000506000000000000" pitchFamily="2" charset="0"/>
            </a:endParaRPr>
          </a:p>
        </p:txBody>
      </p:sp>
      <p:sp>
        <p:nvSpPr>
          <p:cNvPr id="3" name="Marcador de contenido 2"/>
          <p:cNvSpPr>
            <a:spLocks noGrp="1"/>
          </p:cNvSpPr>
          <p:nvPr>
            <p:ph idx="1"/>
          </p:nvPr>
        </p:nvSpPr>
        <p:spPr/>
        <p:txBody>
          <a:bodyPr/>
          <a:lstStyle/>
          <a:p>
            <a:pPr marL="0" indent="0">
              <a:buNone/>
            </a:pPr>
            <a:endParaRPr lang="es-ES" dirty="0"/>
          </a:p>
          <a:p>
            <a:pPr lvl="1">
              <a:buFontTx/>
              <a:buChar char="-"/>
            </a:pPr>
            <a:r>
              <a:rPr lang="es-ES" sz="1800" dirty="0" smtClean="0">
                <a:latin typeface="Open Sans" panose="020B0606030504020204" pitchFamily="34" charset="0"/>
                <a:ea typeface="Open Sans" panose="020B0606030504020204" pitchFamily="34" charset="0"/>
                <a:cs typeface="Open Sans" panose="020B0606030504020204" pitchFamily="34" charset="0"/>
              </a:rPr>
              <a:t>Light </a:t>
            </a:r>
            <a:r>
              <a:rPr lang="es-ES" sz="1800" dirty="0" err="1">
                <a:latin typeface="Open Sans" panose="020B0606030504020204" pitchFamily="34" charset="0"/>
                <a:ea typeface="Open Sans" panose="020B0606030504020204" pitchFamily="34" charset="0"/>
                <a:cs typeface="Open Sans" panose="020B0606030504020204" pitchFamily="34" charset="0"/>
              </a:rPr>
              <a:t>s</a:t>
            </a:r>
            <a:r>
              <a:rPr lang="es-ES" sz="1800" dirty="0" err="1" smtClean="0">
                <a:latin typeface="Open Sans" panose="020B0606030504020204" pitchFamily="34" charset="0"/>
                <a:ea typeface="Open Sans" panose="020B0606030504020204" pitchFamily="34" charset="0"/>
                <a:cs typeface="Open Sans" panose="020B0606030504020204" pitchFamily="34" charset="0"/>
              </a:rPr>
              <a:t>cattered</a:t>
            </a:r>
            <a:r>
              <a:rPr lang="es-ES" sz="1800" dirty="0" smtClean="0">
                <a:latin typeface="Open Sans" panose="020B0606030504020204" pitchFamily="34" charset="0"/>
                <a:ea typeface="Open Sans" panose="020B0606030504020204" pitchFamily="34" charset="0"/>
                <a:cs typeface="Open Sans" panose="020B0606030504020204" pitchFamily="34" charset="0"/>
              </a:rPr>
              <a: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into</a:t>
            </a:r>
            <a:r>
              <a:rPr lang="es-ES" sz="1800" dirty="0" smtClean="0">
                <a:latin typeface="Open Sans" panose="020B0606030504020204" pitchFamily="34" charset="0"/>
                <a:ea typeface="Open Sans" panose="020B0606030504020204" pitchFamily="34" charset="0"/>
                <a:cs typeface="Open Sans" panose="020B0606030504020204" pitchFamily="34" charset="0"/>
              </a:rPr>
              <a: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the</a:t>
            </a:r>
            <a:r>
              <a:rPr lang="es-ES" sz="1800" dirty="0" smtClean="0">
                <a:latin typeface="Open Sans" panose="020B0606030504020204" pitchFamily="34" charset="0"/>
                <a:ea typeface="Open Sans" panose="020B0606030504020204" pitchFamily="34" charset="0"/>
                <a:cs typeface="Open Sans" panose="020B0606030504020204" pitchFamily="34" charset="0"/>
              </a:rPr>
              <a:t> line of </a:t>
            </a:r>
            <a:r>
              <a:rPr lang="es-ES" sz="1800" dirty="0" err="1" smtClean="0">
                <a:latin typeface="Open Sans" panose="020B0606030504020204" pitchFamily="34" charset="0"/>
                <a:ea typeface="Open Sans" panose="020B0606030504020204" pitchFamily="34" charset="0"/>
                <a:cs typeface="Open Sans" panose="020B0606030504020204" pitchFamily="34" charset="0"/>
              </a:rPr>
              <a:t>sight</a:t>
            </a:r>
            <a:r>
              <a:rPr lang="es-ES" sz="1800" dirty="0">
                <a:latin typeface="Open Sans" panose="020B0606030504020204" pitchFamily="34" charset="0"/>
                <a:ea typeface="Open Sans" panose="020B0606030504020204" pitchFamily="34" charset="0"/>
                <a:cs typeface="Open Sans" panose="020B0606030504020204" pitchFamily="34" charset="0"/>
              </a:rPr>
              <a:t> </a:t>
            </a:r>
            <a:r>
              <a:rPr lang="es-ES" sz="1800" dirty="0" smtClean="0">
                <a:latin typeface="Open Sans" panose="020B0606030504020204" pitchFamily="34" charset="0"/>
                <a:ea typeface="Open Sans" panose="020B0606030504020204" pitchFamily="34" charset="0"/>
                <a:cs typeface="Open Sans" panose="020B0606030504020204" pitchFamily="34" charset="0"/>
              </a:rPr>
              <a:t>(in-</a:t>
            </a:r>
            <a:r>
              <a:rPr lang="es-ES" sz="1800" dirty="0" err="1" smtClean="0">
                <a:latin typeface="Open Sans" panose="020B0606030504020204" pitchFamily="34" charset="0"/>
                <a:ea typeface="Open Sans" panose="020B0606030504020204" pitchFamily="34" charset="0"/>
                <a:cs typeface="Open Sans" panose="020B0606030504020204" pitchFamily="34" charset="0"/>
              </a:rPr>
              <a:t>scattering</a:t>
            </a:r>
            <a:r>
              <a:rPr lang="es-ES" sz="1800" dirty="0" smtClean="0">
                <a:latin typeface="Open Sans" panose="020B0606030504020204" pitchFamily="34" charset="0"/>
                <a:ea typeface="Open Sans" panose="020B0606030504020204" pitchFamily="34" charset="0"/>
                <a:cs typeface="Open Sans" panose="020B0606030504020204" pitchFamily="34" charset="0"/>
              </a:rPr>
              <a:t>)</a:t>
            </a:r>
          </a:p>
          <a:p>
            <a:pPr marL="457200" lvl="1" indent="0">
              <a:buNone/>
            </a:pP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s-ES" sz="1800" dirty="0" smtClean="0">
              <a:latin typeface="Open Sans" panose="020B0606030504020204" pitchFamily="34" charset="0"/>
              <a:ea typeface="Open Sans" panose="020B0606030504020204" pitchFamily="34" charset="0"/>
              <a:cs typeface="Open Sans" panose="020B0606030504020204" pitchFamily="34" charset="0"/>
            </a:endParaRPr>
          </a:p>
          <a:p>
            <a:pPr lvl="1">
              <a:buFontTx/>
              <a:buChar char="-"/>
            </a:pPr>
            <a:r>
              <a:rPr lang="es-ES" sz="1800" dirty="0" smtClean="0">
                <a:latin typeface="Open Sans" panose="020B0606030504020204" pitchFamily="34" charset="0"/>
                <a:ea typeface="Open Sans" panose="020B0606030504020204" pitchFamily="34" charset="0"/>
                <a:cs typeface="Open Sans" panose="020B0606030504020204" pitchFamily="34" charset="0"/>
              </a:rPr>
              <a:t>Light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scattered</a:t>
            </a:r>
            <a:r>
              <a:rPr lang="es-ES" sz="1800" dirty="0" smtClean="0">
                <a:latin typeface="Open Sans" panose="020B0606030504020204" pitchFamily="34" charset="0"/>
                <a:ea typeface="Open Sans" panose="020B0606030504020204" pitchFamily="34" charset="0"/>
                <a:cs typeface="Open Sans" panose="020B0606030504020204" pitchFamily="34" charset="0"/>
              </a:rPr>
              <a: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out</a:t>
            </a:r>
            <a:r>
              <a:rPr lang="es-ES" sz="1800" dirty="0" smtClean="0">
                <a:latin typeface="Open Sans" panose="020B0606030504020204" pitchFamily="34" charset="0"/>
                <a:ea typeface="Open Sans" panose="020B0606030504020204" pitchFamily="34" charset="0"/>
                <a:cs typeface="Open Sans" panose="020B0606030504020204" pitchFamily="34" charset="0"/>
              </a:rPr>
              <a:t> of </a:t>
            </a:r>
            <a:r>
              <a:rPr lang="es-ES" sz="1800" dirty="0" err="1" smtClean="0">
                <a:latin typeface="Open Sans" panose="020B0606030504020204" pitchFamily="34" charset="0"/>
                <a:ea typeface="Open Sans" panose="020B0606030504020204" pitchFamily="34" charset="0"/>
                <a:cs typeface="Open Sans" panose="020B0606030504020204" pitchFamily="34" charset="0"/>
              </a:rPr>
              <a:t>the</a:t>
            </a:r>
            <a:r>
              <a:rPr lang="es-ES" sz="1800" dirty="0" smtClean="0">
                <a:latin typeface="Open Sans" panose="020B0606030504020204" pitchFamily="34" charset="0"/>
                <a:ea typeface="Open Sans" panose="020B0606030504020204" pitchFamily="34" charset="0"/>
                <a:cs typeface="Open Sans" panose="020B0606030504020204" pitchFamily="34" charset="0"/>
              </a:rPr>
              <a:t> line of </a:t>
            </a:r>
            <a:r>
              <a:rPr lang="es-ES" sz="1800" dirty="0" err="1" smtClean="0">
                <a:latin typeface="Open Sans" panose="020B0606030504020204" pitchFamily="34" charset="0"/>
                <a:ea typeface="Open Sans" panose="020B0606030504020204" pitchFamily="34" charset="0"/>
                <a:cs typeface="Open Sans" panose="020B0606030504020204" pitchFamily="34" charset="0"/>
              </a:rPr>
              <a:t>sight</a:t>
            </a:r>
            <a:r>
              <a:rPr lang="es-ES" sz="1800" dirty="0" smtClean="0">
                <a:latin typeface="Open Sans" panose="020B0606030504020204" pitchFamily="34" charset="0"/>
                <a:ea typeface="Open Sans" panose="020B0606030504020204" pitchFamily="34" charset="0"/>
                <a:cs typeface="Open Sans" panose="020B0606030504020204" pitchFamily="34" charset="0"/>
              </a:rPr>
              <a: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out-scattering</a:t>
            </a:r>
            <a:r>
              <a:rPr lang="es-ES" sz="1800" dirty="0" smtClean="0">
                <a:latin typeface="Open Sans" panose="020B0606030504020204" pitchFamily="34" charset="0"/>
                <a:ea typeface="Open Sans" panose="020B0606030504020204" pitchFamily="34" charset="0"/>
                <a:cs typeface="Open Sans" panose="020B0606030504020204" pitchFamily="34" charset="0"/>
              </a:rPr>
              <a:t>)</a:t>
            </a:r>
          </a:p>
          <a:p>
            <a:pPr marL="457200" lvl="1" indent="0">
              <a:buNone/>
            </a:pP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n-US" sz="1800" dirty="0" smtClean="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457200" lvl="1" indent="0">
              <a:buNone/>
            </a:pPr>
            <a:endParaRPr lang="es-ES" sz="1800" dirty="0" smtClean="0">
              <a:latin typeface="Open Sans" panose="020B0606030504020204" pitchFamily="34" charset="0"/>
              <a:ea typeface="Open Sans" panose="020B0606030504020204" pitchFamily="34" charset="0"/>
              <a:cs typeface="Open Sans" panose="020B0606030504020204" pitchFamily="34" charset="0"/>
            </a:endParaRPr>
          </a:p>
          <a:p>
            <a:pPr lvl="1">
              <a:buFontTx/>
              <a:buChar char="-"/>
            </a:pPr>
            <a:r>
              <a:rPr lang="es-ES" sz="1800" dirty="0" smtClean="0">
                <a:latin typeface="Open Sans" panose="020B0606030504020204" pitchFamily="34" charset="0"/>
                <a:ea typeface="Open Sans" panose="020B0606030504020204" pitchFamily="34" charset="0"/>
                <a:cs typeface="Open Sans" panose="020B0606030504020204" pitchFamily="34" charset="0"/>
              </a:rPr>
              <a:t>Light absorbed </a:t>
            </a:r>
            <a:r>
              <a:rPr lang="es-ES" sz="1800" dirty="0" err="1" smtClean="0">
                <a:latin typeface="Open Sans" panose="020B0606030504020204" pitchFamily="34" charset="0"/>
                <a:ea typeface="Open Sans" panose="020B0606030504020204" pitchFamily="34" charset="0"/>
                <a:cs typeface="Open Sans" panose="020B0606030504020204" pitchFamily="34" charset="0"/>
              </a:rPr>
              <a:t>altogether</a:t>
            </a:r>
            <a:r>
              <a:rPr lang="es-ES" sz="1800" dirty="0" smtClean="0">
                <a:latin typeface="Open Sans" panose="020B0606030504020204" pitchFamily="34" charset="0"/>
                <a:ea typeface="Open Sans" panose="020B0606030504020204" pitchFamily="34" charset="0"/>
                <a:cs typeface="Open Sans" panose="020B0606030504020204" pitchFamily="34" charset="0"/>
              </a:rPr>
              <a:t> (</a:t>
            </a:r>
            <a:r>
              <a:rPr lang="es-ES" sz="1800" dirty="0" err="1" smtClean="0">
                <a:latin typeface="Open Sans" panose="020B0606030504020204" pitchFamily="34" charset="0"/>
                <a:ea typeface="Open Sans" panose="020B0606030504020204" pitchFamily="34" charset="0"/>
                <a:cs typeface="Open Sans" panose="020B0606030504020204" pitchFamily="34" charset="0"/>
              </a:rPr>
              <a:t>absortion</a:t>
            </a:r>
            <a:r>
              <a:rPr lang="es-ES" sz="1800" dirty="0" smtClean="0">
                <a:latin typeface="Open Sans" panose="020B0606030504020204" pitchFamily="34" charset="0"/>
                <a:ea typeface="Open Sans" panose="020B0606030504020204" pitchFamily="34" charset="0"/>
                <a:cs typeface="Open Sans" panose="020B0606030504020204" pitchFamily="34" charset="0"/>
              </a:rPr>
              <a:t>)</a:t>
            </a:r>
          </a:p>
          <a:p>
            <a:pPr marL="0" indent="0">
              <a:buNone/>
            </a:pPr>
            <a:endParaRPr lang="es-ES" dirty="0"/>
          </a:p>
        </p:txBody>
      </p:sp>
      <p:pic>
        <p:nvPicPr>
          <p:cNvPr id="5" name="Imagen 4"/>
          <p:cNvPicPr>
            <a:picLocks noChangeAspect="1"/>
          </p:cNvPicPr>
          <p:nvPr/>
        </p:nvPicPr>
        <p:blipFill>
          <a:blip r:embed="rId4"/>
          <a:stretch>
            <a:fillRect/>
          </a:stretch>
        </p:blipFill>
        <p:spPr>
          <a:xfrm>
            <a:off x="7855324" y="1999131"/>
            <a:ext cx="2790825" cy="1314450"/>
          </a:xfrm>
          <a:prstGeom prst="rect">
            <a:avLst/>
          </a:prstGeom>
        </p:spPr>
      </p:pic>
      <p:pic>
        <p:nvPicPr>
          <p:cNvPr id="6" name="Imagen 5"/>
          <p:cNvPicPr>
            <a:picLocks noChangeAspect="1"/>
          </p:cNvPicPr>
          <p:nvPr/>
        </p:nvPicPr>
        <p:blipFill>
          <a:blip r:embed="rId5"/>
          <a:stretch>
            <a:fillRect/>
          </a:stretch>
        </p:blipFill>
        <p:spPr>
          <a:xfrm>
            <a:off x="7865109" y="3833018"/>
            <a:ext cx="2781300" cy="942975"/>
          </a:xfrm>
          <a:prstGeom prst="rect">
            <a:avLst/>
          </a:prstGeom>
        </p:spPr>
      </p:pic>
      <p:pic>
        <p:nvPicPr>
          <p:cNvPr id="7" name="Imagen 6"/>
          <p:cNvPicPr>
            <a:picLocks noChangeAspect="1"/>
          </p:cNvPicPr>
          <p:nvPr/>
        </p:nvPicPr>
        <p:blipFill>
          <a:blip r:embed="rId6"/>
          <a:stretch>
            <a:fillRect/>
          </a:stretch>
        </p:blipFill>
        <p:spPr>
          <a:xfrm>
            <a:off x="7865109" y="5368925"/>
            <a:ext cx="2686050" cy="942975"/>
          </a:xfrm>
          <a:prstGeom prst="rect">
            <a:avLst/>
          </a:prstGeom>
        </p:spPr>
      </p:pic>
    </p:spTree>
    <p:extLst>
      <p:ext uri="{BB962C8B-B14F-4D97-AF65-F5344CB8AC3E}">
        <p14:creationId xmlns:p14="http://schemas.microsoft.com/office/powerpoint/2010/main" val="174200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Scattering Principles. Atmospheric scattering</a:t>
            </a:r>
            <a:endParaRPr lang="es-ES" dirty="0">
              <a:latin typeface="Saira Condensed" panose="00000506000000000000" pitchFamily="2" charset="0"/>
            </a:endParaRPr>
          </a:p>
        </p:txBody>
      </p:sp>
      <p:sp>
        <p:nvSpPr>
          <p:cNvPr id="5" name="Right Arrow 3"/>
          <p:cNvSpPr/>
          <p:nvPr/>
        </p:nvSpPr>
        <p:spPr>
          <a:xfrm>
            <a:off x="2864339" y="2753337"/>
            <a:ext cx="2444261" cy="1219200"/>
          </a:xfrm>
          <a:prstGeom prst="rightArrow">
            <a:avLst/>
          </a:prstGeom>
          <a:solidFill>
            <a:schemeClr val="accent4">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6" name="Oval 4"/>
          <p:cNvSpPr/>
          <p:nvPr/>
        </p:nvSpPr>
        <p:spPr>
          <a:xfrm>
            <a:off x="5355492" y="2627313"/>
            <a:ext cx="1570893" cy="157089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Down Arrow 5"/>
          <p:cNvSpPr/>
          <p:nvPr/>
        </p:nvSpPr>
        <p:spPr>
          <a:xfrm rot="13146998">
            <a:off x="5946296" y="2254582"/>
            <a:ext cx="324204" cy="1072662"/>
          </a:xfrm>
          <a:prstGeom prst="downArrow">
            <a:avLst/>
          </a:prstGeom>
          <a:gradFill flip="none" rotWithShape="1">
            <a:gsLst>
              <a:gs pos="0">
                <a:schemeClr val="bg1"/>
              </a:gs>
              <a:gs pos="87000">
                <a:schemeClr val="tx1"/>
              </a:gs>
            </a:gsLst>
            <a:lin ang="4200000" scaled="0"/>
            <a:tileRect/>
          </a:gra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8" name="Group 16"/>
          <p:cNvGrpSpPr/>
          <p:nvPr/>
        </p:nvGrpSpPr>
        <p:grpSpPr>
          <a:xfrm>
            <a:off x="5654432" y="3412759"/>
            <a:ext cx="662353" cy="788816"/>
            <a:chOff x="4079632" y="2486574"/>
            <a:chExt cx="662353" cy="788816"/>
          </a:xfrm>
        </p:grpSpPr>
        <p:sp>
          <p:nvSpPr>
            <p:cNvPr id="9" name="Right Arrow 7"/>
            <p:cNvSpPr/>
            <p:nvPr/>
          </p:nvSpPr>
          <p:spPr>
            <a:xfrm>
              <a:off x="4204876" y="2486574"/>
              <a:ext cx="473228" cy="788816"/>
            </a:xfrm>
            <a:prstGeom prst="rightArrow">
              <a:avLst/>
            </a:prstGeom>
            <a:solidFill>
              <a:srgbClr val="C00000"/>
            </a:solidFill>
            <a:ln>
              <a:solidFill>
                <a:schemeClr val="accent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cxnSp>
          <p:nvCxnSpPr>
            <p:cNvPr id="10" name="Straight Connector 9"/>
            <p:cNvCxnSpPr/>
            <p:nvPr/>
          </p:nvCxnSpPr>
          <p:spPr>
            <a:xfrm>
              <a:off x="4134537" y="2536069"/>
              <a:ext cx="607448" cy="68308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H="1">
              <a:off x="4079632" y="2536069"/>
              <a:ext cx="658644" cy="68308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2" name="TextBox 12"/>
          <p:cNvSpPr txBox="1"/>
          <p:nvPr/>
        </p:nvSpPr>
        <p:spPr>
          <a:xfrm>
            <a:off x="6645031" y="2186709"/>
            <a:ext cx="1633781" cy="369332"/>
          </a:xfrm>
          <a:prstGeom prst="rect">
            <a:avLst/>
          </a:prstGeom>
          <a:noFill/>
        </p:spPr>
        <p:txBody>
          <a:bodyPr wrap="none" rtlCol="0">
            <a:spAutoFit/>
          </a:bodyPr>
          <a:lstStyle/>
          <a:p>
            <a:r>
              <a:rPr lang="en-CA" dirty="0" smtClean="0"/>
              <a:t>Out-scattering</a:t>
            </a:r>
            <a:endParaRPr lang="en-CA" dirty="0"/>
          </a:p>
        </p:txBody>
      </p:sp>
      <p:sp>
        <p:nvSpPr>
          <p:cNvPr id="13" name="TextBox 13"/>
          <p:cNvSpPr txBox="1"/>
          <p:nvPr/>
        </p:nvSpPr>
        <p:spPr>
          <a:xfrm>
            <a:off x="7361812" y="3603205"/>
            <a:ext cx="1548244" cy="369332"/>
          </a:xfrm>
          <a:prstGeom prst="rect">
            <a:avLst/>
          </a:prstGeom>
          <a:noFill/>
        </p:spPr>
        <p:txBody>
          <a:bodyPr wrap="none" rtlCol="0">
            <a:spAutoFit/>
          </a:bodyPr>
          <a:lstStyle/>
          <a:p>
            <a:r>
              <a:rPr lang="en-CA" dirty="0" smtClean="0"/>
              <a:t>Transmission</a:t>
            </a:r>
            <a:endParaRPr lang="en-CA" dirty="0"/>
          </a:p>
        </p:txBody>
      </p:sp>
      <p:sp>
        <p:nvSpPr>
          <p:cNvPr id="14" name="TextBox 14"/>
          <p:cNvSpPr txBox="1"/>
          <p:nvPr/>
        </p:nvSpPr>
        <p:spPr>
          <a:xfrm>
            <a:off x="6252904" y="4311738"/>
            <a:ext cx="1287532" cy="369332"/>
          </a:xfrm>
          <a:prstGeom prst="rect">
            <a:avLst/>
          </a:prstGeom>
          <a:noFill/>
        </p:spPr>
        <p:txBody>
          <a:bodyPr wrap="none" rtlCol="0">
            <a:spAutoFit/>
          </a:bodyPr>
          <a:lstStyle/>
          <a:p>
            <a:r>
              <a:rPr lang="en-CA" dirty="0" err="1" smtClean="0"/>
              <a:t>Absorbtion</a:t>
            </a:r>
            <a:endParaRPr lang="en-CA" dirty="0"/>
          </a:p>
        </p:txBody>
      </p:sp>
      <p:sp>
        <p:nvSpPr>
          <p:cNvPr id="15" name="TextBox 15"/>
          <p:cNvSpPr txBox="1"/>
          <p:nvPr/>
        </p:nvSpPr>
        <p:spPr>
          <a:xfrm>
            <a:off x="3085046" y="3178271"/>
            <a:ext cx="1608133" cy="369332"/>
          </a:xfrm>
          <a:prstGeom prst="rect">
            <a:avLst/>
          </a:prstGeom>
          <a:noFill/>
        </p:spPr>
        <p:txBody>
          <a:bodyPr wrap="none" rtlCol="0">
            <a:spAutoFit/>
          </a:bodyPr>
          <a:lstStyle/>
          <a:p>
            <a:r>
              <a:rPr lang="en-CA" dirty="0" smtClean="0"/>
              <a:t>Incoming light</a:t>
            </a:r>
            <a:endParaRPr lang="en-CA" dirty="0"/>
          </a:p>
        </p:txBody>
      </p:sp>
      <p:sp>
        <p:nvSpPr>
          <p:cNvPr id="16" name="Down Arrow 6"/>
          <p:cNvSpPr/>
          <p:nvPr/>
        </p:nvSpPr>
        <p:spPr>
          <a:xfrm rot="16200000">
            <a:off x="7241650" y="1815127"/>
            <a:ext cx="240323" cy="3108769"/>
          </a:xfrm>
          <a:prstGeom prst="downArrow">
            <a:avLst/>
          </a:prstGeom>
          <a:gradFill>
            <a:gsLst>
              <a:gs pos="0">
                <a:schemeClr val="bg1">
                  <a:lumMod val="95000"/>
                </a:schemeClr>
              </a:gs>
              <a:gs pos="100000">
                <a:schemeClr val="accent1">
                  <a:lumMod val="60000"/>
                  <a:lumOff val="40000"/>
                </a:schemeClr>
              </a:gs>
            </a:gsLst>
          </a:gradFill>
          <a:ln>
            <a:solidFill>
              <a:srgbClr val="00B0F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CuadroTexto 17"/>
              <p:cNvSpPr txBox="1"/>
              <p:nvPr/>
            </p:nvSpPr>
            <p:spPr>
              <a:xfrm>
                <a:off x="3097628" y="5503135"/>
                <a:ext cx="6086620" cy="4250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𝑖𝑛𝑐𝑜𝑚𝑖𝑛𝑔</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𝑡𝑟𝑎𝑛𝑠𝑚𝑖𝑡𝑡𝑒𝑑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𝑎𝑏𝑠𝑜𝑟𝑏𝑒𝑑</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𝑠𝑐𝑎𝑡𝑡𝑒𝑟𝑒𝑑</m:t>
                          </m:r>
                        </m:sub>
                      </m:sSub>
                    </m:oMath>
                  </m:oMathPara>
                </a14:m>
                <a:endParaRPr lang="es-ES" sz="2000"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3097628" y="5503135"/>
                <a:ext cx="6086620" cy="425053"/>
              </a:xfrm>
              <a:prstGeom prst="rect">
                <a:avLst/>
              </a:prstGeom>
              <a:blipFill rotWithShape="0">
                <a:blip r:embed="rId5"/>
                <a:stretch>
                  <a:fillRect b="-10145"/>
                </a:stretch>
              </a:blipFill>
            </p:spPr>
            <p:txBody>
              <a:bodyPr/>
              <a:lstStyle/>
              <a:p>
                <a:r>
                  <a:rPr lang="es-ES">
                    <a:noFill/>
                  </a:rPr>
                  <a:t> </a:t>
                </a:r>
              </a:p>
            </p:txBody>
          </p:sp>
        </mc:Fallback>
      </mc:AlternateContent>
    </p:spTree>
    <p:extLst>
      <p:ext uri="{BB962C8B-B14F-4D97-AF65-F5344CB8AC3E}">
        <p14:creationId xmlns:p14="http://schemas.microsoft.com/office/powerpoint/2010/main" val="102982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a:latin typeface="Saira Condensed" panose="00000506000000000000" pitchFamily="2" charset="0"/>
              </a:rPr>
              <a:t>Scattering Principles. No </a:t>
            </a:r>
            <a:r>
              <a:rPr lang="en-US" dirty="0" smtClean="0">
                <a:latin typeface="Saira Condensed" panose="00000506000000000000" pitchFamily="2" charset="0"/>
              </a:rPr>
              <a:t>scattering</a:t>
            </a:r>
            <a:endParaRPr lang="es-ES" dirty="0">
              <a:latin typeface="Saira Condensed" panose="00000506000000000000" pitchFamily="2" charset="0"/>
            </a:endParaRPr>
          </a:p>
        </p:txBody>
      </p:sp>
      <p:cxnSp>
        <p:nvCxnSpPr>
          <p:cNvPr id="21" name="Straight Arrow Connector 6"/>
          <p:cNvCxnSpPr/>
          <p:nvPr/>
        </p:nvCxnSpPr>
        <p:spPr bwMode="auto">
          <a:xfrm>
            <a:off x="6836336" y="2791498"/>
            <a:ext cx="1676400" cy="1858763"/>
          </a:xfrm>
          <a:prstGeom prst="straightConnector1">
            <a:avLst/>
          </a:prstGeom>
          <a:ln w="28575">
            <a:headEnd type="none" w="med" len="med"/>
            <a:tailEnd type="triangle" w="lg" len="lg"/>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2" name="Straight Arrow Connector 7"/>
          <p:cNvCxnSpPr/>
          <p:nvPr/>
        </p:nvCxnSpPr>
        <p:spPr bwMode="auto">
          <a:xfrm flipH="1">
            <a:off x="3331136" y="4650261"/>
            <a:ext cx="5181600" cy="91655"/>
          </a:xfrm>
          <a:prstGeom prst="straightConnector1">
            <a:avLst/>
          </a:prstGeom>
          <a:ln>
            <a:headEnd type="none" w="lg" len="lg"/>
            <a:tailEnd type="triangle" w="lg" len="lg"/>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1028" name="Picture 4" descr="Resultado de imagen de sun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084037" y="2055813"/>
            <a:ext cx="806835" cy="806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n relacio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6565" y="4332222"/>
            <a:ext cx="819387" cy="8193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esultado de imagen de star icon png outl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8671" y="4226097"/>
            <a:ext cx="1139264" cy="113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1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605649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a:latin typeface="Saira Condensed" panose="00000506000000000000" pitchFamily="2" charset="0"/>
              </a:rPr>
              <a:t>Scattering Principles. </a:t>
            </a:r>
            <a:r>
              <a:rPr lang="en-US" dirty="0" smtClean="0">
                <a:latin typeface="Saira Condensed" panose="00000506000000000000" pitchFamily="2" charset="0"/>
              </a:rPr>
              <a:t>Light Scattering</a:t>
            </a:r>
            <a:endParaRPr lang="es-ES" dirty="0">
              <a:latin typeface="Saira Condensed" panose="00000506000000000000" pitchFamily="2" charset="0"/>
            </a:endParaRPr>
          </a:p>
        </p:txBody>
      </p:sp>
      <p:sp>
        <p:nvSpPr>
          <p:cNvPr id="9" name="Rectangle 9"/>
          <p:cNvSpPr/>
          <p:nvPr/>
        </p:nvSpPr>
        <p:spPr bwMode="auto">
          <a:xfrm>
            <a:off x="537898" y="2100293"/>
            <a:ext cx="2438400" cy="457200"/>
          </a:xfrm>
          <a:prstGeom prst="rect">
            <a:avLst/>
          </a:prstGeom>
          <a:solidFill>
            <a:srgbClr val="FFFF00"/>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1001">
            <a:schemeClr val="lt2"/>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CA" sz="2000" b="0" i="0" u="none" strike="noStrike" cap="none" normalizeH="0" baseline="0" dirty="0" smtClean="0">
                <a:ln>
                  <a:noFill/>
                </a:ln>
                <a:solidFill>
                  <a:schemeClr val="tx1"/>
                </a:solidFill>
                <a:effectLst/>
                <a:latin typeface="Verdana" pitchFamily="45" charset="0"/>
              </a:rPr>
              <a:t>In-scattering</a:t>
            </a:r>
            <a:endParaRPr kumimoji="1" lang="fr-CA" sz="2000" b="0" i="0" u="none" strike="noStrike" cap="none" normalizeH="0" baseline="0" dirty="0">
              <a:ln>
                <a:noFill/>
              </a:ln>
              <a:solidFill>
                <a:schemeClr val="tx1"/>
              </a:solidFill>
              <a:effectLst/>
              <a:latin typeface="Verdana" pitchFamily="45" charset="0"/>
            </a:endParaRPr>
          </a:p>
        </p:txBody>
      </p:sp>
      <p:sp>
        <p:nvSpPr>
          <p:cNvPr id="10" name="Rectangle 21"/>
          <p:cNvSpPr/>
          <p:nvPr/>
        </p:nvSpPr>
        <p:spPr bwMode="auto">
          <a:xfrm>
            <a:off x="545927" y="2726887"/>
            <a:ext cx="2438400" cy="457200"/>
          </a:xfrm>
          <a:prstGeom prst="rect">
            <a:avLst/>
          </a:prstGeom>
          <a:solidFill>
            <a:srgbClr val="1A949A"/>
          </a:solidFill>
          <a:ln>
            <a:solidFill>
              <a:schemeClr val="bg1">
                <a:lumMod val="95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CA" sz="2000" b="0" i="0" u="none" strike="noStrike" cap="none" normalizeH="0" baseline="0" dirty="0" smtClean="0">
                <a:ln>
                  <a:noFill/>
                </a:ln>
                <a:solidFill>
                  <a:schemeClr val="tx1"/>
                </a:solidFill>
                <a:effectLst/>
                <a:latin typeface="Verdana" pitchFamily="45" charset="0"/>
              </a:rPr>
              <a:t>Out-scattering</a:t>
            </a:r>
            <a:endParaRPr kumimoji="1" lang="fr-CA" sz="2000" b="0" i="0" u="none" strike="noStrike" cap="none" normalizeH="0" baseline="0" dirty="0">
              <a:ln>
                <a:noFill/>
              </a:ln>
              <a:solidFill>
                <a:schemeClr val="tx1"/>
              </a:solidFill>
              <a:effectLst/>
              <a:latin typeface="Verdana" pitchFamily="45" charset="0"/>
            </a:endParaRPr>
          </a:p>
        </p:txBody>
      </p:sp>
      <p:grpSp>
        <p:nvGrpSpPr>
          <p:cNvPr id="60" name="Grupo 59"/>
          <p:cNvGrpSpPr/>
          <p:nvPr/>
        </p:nvGrpSpPr>
        <p:grpSpPr>
          <a:xfrm>
            <a:off x="1212920" y="1955947"/>
            <a:ext cx="9766160" cy="4165306"/>
            <a:chOff x="1427587" y="2062050"/>
            <a:chExt cx="8895448" cy="3793944"/>
          </a:xfrm>
        </p:grpSpPr>
        <p:cxnSp>
          <p:nvCxnSpPr>
            <p:cNvPr id="21" name="Straight Arrow Connector 6"/>
            <p:cNvCxnSpPr/>
            <p:nvPr/>
          </p:nvCxnSpPr>
          <p:spPr bwMode="auto">
            <a:xfrm>
              <a:off x="6867549" y="2675621"/>
              <a:ext cx="2072947" cy="2304394"/>
            </a:xfrm>
            <a:prstGeom prst="straightConnector1">
              <a:avLst/>
            </a:prstGeom>
            <a:ln w="28575">
              <a:headEnd type="none" w="med" len="med"/>
              <a:tailEnd type="triangle" w="lg" len="lg"/>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2" name="Straight Arrow Connector 7"/>
            <p:cNvCxnSpPr/>
            <p:nvPr/>
          </p:nvCxnSpPr>
          <p:spPr bwMode="auto">
            <a:xfrm flipH="1">
              <a:off x="2404794" y="4960888"/>
              <a:ext cx="6517967" cy="109556"/>
            </a:xfrm>
            <a:prstGeom prst="straightConnector1">
              <a:avLst/>
            </a:prstGeom>
            <a:ln>
              <a:headEnd type="none" w="lg" len="lg"/>
              <a:tailEnd type="triangle" w="lg" len="lg"/>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1028" name="Picture 4" descr="Resultado de imagen de sun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195394" y="2062050"/>
              <a:ext cx="1295739" cy="129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n relacio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7587" y="4674505"/>
              <a:ext cx="819387" cy="81938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0"/>
            <p:cNvCxnSpPr/>
            <p:nvPr/>
          </p:nvCxnSpPr>
          <p:spPr bwMode="auto">
            <a:xfrm>
              <a:off x="6832081" y="2642241"/>
              <a:ext cx="1054207" cy="233777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5" name="Straight Arrow Connector 11"/>
            <p:cNvCxnSpPr/>
            <p:nvPr/>
          </p:nvCxnSpPr>
          <p:spPr bwMode="auto">
            <a:xfrm>
              <a:off x="6832081" y="2675621"/>
              <a:ext cx="71878" cy="230439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6" name="Straight Arrow Connector 12"/>
            <p:cNvCxnSpPr/>
            <p:nvPr/>
          </p:nvCxnSpPr>
          <p:spPr bwMode="auto">
            <a:xfrm flipH="1">
              <a:off x="5969547" y="2675621"/>
              <a:ext cx="862533" cy="2304394"/>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7" name="Straight Arrow Connector 13"/>
            <p:cNvCxnSpPr/>
            <p:nvPr/>
          </p:nvCxnSpPr>
          <p:spPr bwMode="auto">
            <a:xfrm flipH="1">
              <a:off x="4915340" y="2675621"/>
              <a:ext cx="1916741" cy="2362031"/>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4"/>
            <p:cNvCxnSpPr/>
            <p:nvPr/>
          </p:nvCxnSpPr>
          <p:spPr bwMode="auto">
            <a:xfrm flipH="1">
              <a:off x="3861133" y="2675621"/>
              <a:ext cx="2970949" cy="2362031"/>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5"/>
            <p:cNvCxnSpPr/>
            <p:nvPr/>
          </p:nvCxnSpPr>
          <p:spPr bwMode="auto">
            <a:xfrm flipH="1">
              <a:off x="2798792" y="2642241"/>
              <a:ext cx="4033289" cy="2395926"/>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6"/>
            <p:cNvCxnSpPr/>
            <p:nvPr/>
          </p:nvCxnSpPr>
          <p:spPr bwMode="auto">
            <a:xfrm flipH="1">
              <a:off x="6975836" y="5148343"/>
              <a:ext cx="766696" cy="0"/>
            </a:xfrm>
            <a:prstGeom prst="straightConnector1">
              <a:avLst/>
            </a:prstGeom>
            <a:ln w="31750">
              <a:solidFill>
                <a:srgbClr val="7030A0"/>
              </a:solidFill>
              <a:headEnd type="none" w="med" len="med"/>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3" name="Straight Arrow Connector 17"/>
            <p:cNvCxnSpPr/>
            <p:nvPr/>
          </p:nvCxnSpPr>
          <p:spPr bwMode="auto">
            <a:xfrm flipH="1">
              <a:off x="6017466" y="5164491"/>
              <a:ext cx="766696" cy="0"/>
            </a:xfrm>
            <a:prstGeom prst="straightConnector1">
              <a:avLst/>
            </a:prstGeom>
            <a:ln w="31750">
              <a:solidFill>
                <a:srgbClr val="7030A0"/>
              </a:solidFill>
              <a:headEnd type="none" w="med" len="med"/>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4" name="Straight Arrow Connector 18"/>
            <p:cNvCxnSpPr/>
            <p:nvPr/>
          </p:nvCxnSpPr>
          <p:spPr bwMode="auto">
            <a:xfrm flipH="1">
              <a:off x="5107014" y="5164491"/>
              <a:ext cx="766696" cy="0"/>
            </a:xfrm>
            <a:prstGeom prst="straightConnector1">
              <a:avLst/>
            </a:prstGeom>
            <a:ln w="31750">
              <a:solidFill>
                <a:srgbClr val="7030A0"/>
              </a:solidFill>
              <a:headEnd type="none" w="med" len="med"/>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5" name="Straight Arrow Connector 19"/>
            <p:cNvCxnSpPr/>
            <p:nvPr/>
          </p:nvCxnSpPr>
          <p:spPr bwMode="auto">
            <a:xfrm flipH="1">
              <a:off x="4048739" y="5164491"/>
              <a:ext cx="766696" cy="0"/>
            </a:xfrm>
            <a:prstGeom prst="straightConnector1">
              <a:avLst/>
            </a:prstGeom>
            <a:ln w="31750">
              <a:solidFill>
                <a:srgbClr val="7030A0"/>
              </a:solidFill>
              <a:headEnd type="none" w="med" len="med"/>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0"/>
            <p:cNvCxnSpPr/>
            <p:nvPr/>
          </p:nvCxnSpPr>
          <p:spPr bwMode="auto">
            <a:xfrm flipH="1">
              <a:off x="3022440" y="5164491"/>
              <a:ext cx="766696" cy="0"/>
            </a:xfrm>
            <a:prstGeom prst="straightConnector1">
              <a:avLst/>
            </a:prstGeom>
            <a:ln w="31750">
              <a:solidFill>
                <a:srgbClr val="7030A0"/>
              </a:solidFill>
              <a:headEnd type="none" w="med" len="med"/>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2"/>
            <p:cNvCxnSpPr/>
            <p:nvPr/>
          </p:nvCxnSpPr>
          <p:spPr bwMode="auto">
            <a:xfrm flipV="1">
              <a:off x="7385176" y="2675621"/>
              <a:ext cx="501112" cy="497584"/>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2" name="Straight Arrow Connector 27"/>
            <p:cNvCxnSpPr/>
            <p:nvPr/>
          </p:nvCxnSpPr>
          <p:spPr bwMode="auto">
            <a:xfrm flipH="1">
              <a:off x="7587366" y="5084199"/>
              <a:ext cx="265355" cy="743677"/>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3" name="Straight Arrow Connector 28"/>
            <p:cNvCxnSpPr/>
            <p:nvPr/>
          </p:nvCxnSpPr>
          <p:spPr bwMode="auto">
            <a:xfrm flipH="1">
              <a:off x="6638603" y="5139013"/>
              <a:ext cx="265355" cy="634049"/>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29"/>
            <p:cNvCxnSpPr/>
            <p:nvPr/>
          </p:nvCxnSpPr>
          <p:spPr bwMode="auto">
            <a:xfrm flipH="1">
              <a:off x="5741033" y="5164491"/>
              <a:ext cx="265355" cy="634049"/>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5" name="Straight Arrow Connector 30"/>
            <p:cNvCxnSpPr/>
            <p:nvPr/>
          </p:nvCxnSpPr>
          <p:spPr bwMode="auto">
            <a:xfrm flipH="1">
              <a:off x="4682758" y="5164491"/>
              <a:ext cx="265355" cy="634049"/>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1"/>
            <p:cNvCxnSpPr/>
            <p:nvPr/>
          </p:nvCxnSpPr>
          <p:spPr bwMode="auto">
            <a:xfrm flipH="1">
              <a:off x="3656459" y="5139013"/>
              <a:ext cx="265355" cy="634049"/>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7" name="Straight Arrow Connector 32"/>
            <p:cNvCxnSpPr/>
            <p:nvPr/>
          </p:nvCxnSpPr>
          <p:spPr bwMode="auto">
            <a:xfrm flipH="1">
              <a:off x="2637407" y="5152412"/>
              <a:ext cx="265355" cy="634049"/>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1" name="Straight Arrow Connector 22"/>
            <p:cNvCxnSpPr/>
            <p:nvPr/>
          </p:nvCxnSpPr>
          <p:spPr bwMode="auto">
            <a:xfrm flipV="1">
              <a:off x="7767680" y="3028597"/>
              <a:ext cx="501112" cy="497584"/>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2" name="Straight Arrow Connector 22"/>
            <p:cNvCxnSpPr/>
            <p:nvPr/>
          </p:nvCxnSpPr>
          <p:spPr bwMode="auto">
            <a:xfrm flipV="1">
              <a:off x="8111649" y="3432639"/>
              <a:ext cx="501112" cy="497584"/>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3" name="Straight Arrow Connector 22"/>
            <p:cNvCxnSpPr/>
            <p:nvPr/>
          </p:nvCxnSpPr>
          <p:spPr bwMode="auto">
            <a:xfrm flipV="1">
              <a:off x="8465086" y="3811127"/>
              <a:ext cx="501112" cy="497584"/>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64" name="Straight Arrow Connector 22"/>
            <p:cNvCxnSpPr/>
            <p:nvPr/>
          </p:nvCxnSpPr>
          <p:spPr bwMode="auto">
            <a:xfrm flipV="1">
              <a:off x="8833382" y="4206327"/>
              <a:ext cx="501112" cy="497584"/>
            </a:xfrm>
            <a:prstGeom prst="straightConnector1">
              <a:avLst/>
            </a:prstGeom>
            <a:ln w="44450">
              <a:solidFill>
                <a:srgbClr val="1A949A"/>
              </a:solidFill>
              <a:headEnd type="none" w="med" len="med"/>
              <a:tailEnd type="arrow"/>
            </a:ln>
          </p:spPr>
          <p:style>
            <a:lnRef idx="3">
              <a:schemeClr val="accent3"/>
            </a:lnRef>
            <a:fillRef idx="0">
              <a:schemeClr val="accent3"/>
            </a:fillRef>
            <a:effectRef idx="2">
              <a:schemeClr val="accent3"/>
            </a:effectRef>
            <a:fontRef idx="minor">
              <a:schemeClr val="tx1"/>
            </a:fontRef>
          </p:style>
        </p:cxnSp>
        <p:pic>
          <p:nvPicPr>
            <p:cNvPr id="2050" name="Picture 2" descr="Resultado de imagen de star icon png outl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7733" y="4440692"/>
              <a:ext cx="1415302" cy="14153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92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a:latin typeface="Saira Condensed" panose="00000506000000000000" pitchFamily="2" charset="0"/>
              </a:rPr>
              <a:t>Scattering Principles. </a:t>
            </a:r>
            <a:r>
              <a:rPr lang="en-US" dirty="0" smtClean="0">
                <a:latin typeface="Saira Condensed" panose="00000506000000000000" pitchFamily="2" charset="0"/>
              </a:rPr>
              <a:t>Beer-Lambert Law</a:t>
            </a:r>
            <a:endParaRPr lang="es-ES" dirty="0">
              <a:latin typeface="Saira Condensed" panose="00000506000000000000" pitchFamily="2" charset="0"/>
            </a:endParaRPr>
          </a:p>
        </p:txBody>
      </p:sp>
      <p:grpSp>
        <p:nvGrpSpPr>
          <p:cNvPr id="38" name="Group 14"/>
          <p:cNvGrpSpPr/>
          <p:nvPr/>
        </p:nvGrpSpPr>
        <p:grpSpPr>
          <a:xfrm flipH="1">
            <a:off x="4011675" y="2997839"/>
            <a:ext cx="2904051" cy="1180720"/>
            <a:chOff x="3223847" y="1951889"/>
            <a:chExt cx="2438399" cy="943704"/>
          </a:xfrm>
        </p:grpSpPr>
        <p:sp>
          <p:nvSpPr>
            <p:cNvPr id="39" name="Oval 3"/>
            <p:cNvSpPr/>
            <p:nvPr/>
          </p:nvSpPr>
          <p:spPr>
            <a:xfrm>
              <a:off x="3223847" y="1951889"/>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0" name="Oval 4"/>
            <p:cNvSpPr/>
            <p:nvPr/>
          </p:nvSpPr>
          <p:spPr>
            <a:xfrm>
              <a:off x="3880339" y="2567347"/>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1" name="Oval 5"/>
            <p:cNvSpPr/>
            <p:nvPr/>
          </p:nvSpPr>
          <p:spPr>
            <a:xfrm>
              <a:off x="3223847" y="2655272"/>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2" name="Oval 6"/>
            <p:cNvSpPr/>
            <p:nvPr/>
          </p:nvSpPr>
          <p:spPr>
            <a:xfrm>
              <a:off x="4179278" y="1951889"/>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3" name="Oval 7"/>
            <p:cNvSpPr/>
            <p:nvPr/>
          </p:nvSpPr>
          <p:spPr>
            <a:xfrm>
              <a:off x="3557955" y="2280134"/>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4" name="Oval 8"/>
            <p:cNvSpPr/>
            <p:nvPr/>
          </p:nvSpPr>
          <p:spPr>
            <a:xfrm>
              <a:off x="4393224" y="2731470"/>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5" name="Oval 9"/>
            <p:cNvSpPr/>
            <p:nvPr/>
          </p:nvSpPr>
          <p:spPr>
            <a:xfrm>
              <a:off x="4865080" y="2444257"/>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6" name="Oval 10"/>
            <p:cNvSpPr/>
            <p:nvPr/>
          </p:nvSpPr>
          <p:spPr>
            <a:xfrm>
              <a:off x="4331678" y="2373916"/>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7" name="Oval 11"/>
            <p:cNvSpPr/>
            <p:nvPr/>
          </p:nvSpPr>
          <p:spPr>
            <a:xfrm>
              <a:off x="5509846" y="2145319"/>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8" name="Oval 12"/>
            <p:cNvSpPr/>
            <p:nvPr/>
          </p:nvSpPr>
          <p:spPr>
            <a:xfrm>
              <a:off x="4988172" y="1951889"/>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Oval 13"/>
            <p:cNvSpPr/>
            <p:nvPr/>
          </p:nvSpPr>
          <p:spPr>
            <a:xfrm>
              <a:off x="5210910" y="2725608"/>
              <a:ext cx="152400" cy="1641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
        <p:nvSpPr>
          <p:cNvPr id="50" name="Flowchart: Manual Operation 15"/>
          <p:cNvSpPr/>
          <p:nvPr/>
        </p:nvSpPr>
        <p:spPr>
          <a:xfrm rot="5400000" flipH="1">
            <a:off x="5163648" y="1598460"/>
            <a:ext cx="865378" cy="3972125"/>
          </a:xfrm>
          <a:prstGeom prst="flowChartManualOperation">
            <a:avLst/>
          </a:prstGeom>
          <a:gradFill>
            <a:gsLst>
              <a:gs pos="0">
                <a:schemeClr val="accent1">
                  <a:tint val="100000"/>
                  <a:shade val="100000"/>
                  <a:satMod val="130000"/>
                </a:schemeClr>
              </a:gs>
              <a:gs pos="48000">
                <a:srgbClr val="84BBED">
                  <a:alpha val="77000"/>
                </a:srgbClr>
              </a:gs>
              <a:gs pos="100000">
                <a:srgbClr val="D7E6F5">
                  <a:alpha val="37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1" name="Right Arrow 16"/>
          <p:cNvSpPr/>
          <p:nvPr/>
        </p:nvSpPr>
        <p:spPr>
          <a:xfrm rot="3187792" flipH="1">
            <a:off x="6231867" y="2491598"/>
            <a:ext cx="1004716" cy="167542"/>
          </a:xfrm>
          <a:prstGeom prst="rightArrow">
            <a:avLst/>
          </a:prstGeom>
          <a:gradFill>
            <a:gsLst>
              <a:gs pos="0">
                <a:srgbClr val="B2CFEC"/>
              </a:gs>
              <a:gs pos="100000">
                <a:srgbClr val="649ED2"/>
              </a:gs>
            </a:gsLst>
            <a:lin ang="7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9" name="Rectangle 27"/>
              <p:cNvSpPr/>
              <p:nvPr/>
            </p:nvSpPr>
            <p:spPr>
              <a:xfrm>
                <a:off x="2360277" y="5606895"/>
                <a:ext cx="6866183" cy="7415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2400" smtClean="0">
                          <a:latin typeface="Cambria Math" panose="02040503050406030204" pitchFamily="18" charset="0"/>
                        </a:rPr>
                        <m:t>T</m:t>
                      </m:r>
                      <m:d>
                        <m:dPr>
                          <m:ctrlPr>
                            <a:rPr lang="en-CA" sz="2400" i="1">
                              <a:latin typeface="Cambria Math" panose="02040503050406030204" pitchFamily="18" charset="0"/>
                            </a:rPr>
                          </m:ctrlPr>
                        </m:dPr>
                        <m:e>
                          <m:r>
                            <m:rPr>
                              <m:sty m:val="p"/>
                            </m:rPr>
                            <a:rPr lang="en-CA" sz="2400" i="0">
                              <a:latin typeface="Cambria Math" panose="02040503050406030204" pitchFamily="18" charset="0"/>
                            </a:rPr>
                            <m:t>A</m:t>
                          </m:r>
                          <m:r>
                            <a:rPr lang="en-CA" sz="2400" i="0">
                              <a:latin typeface="Cambria Math" panose="02040503050406030204" pitchFamily="18" charset="0"/>
                            </a:rPr>
                            <m:t>→</m:t>
                          </m:r>
                          <m:r>
                            <m:rPr>
                              <m:sty m:val="p"/>
                            </m:rPr>
                            <a:rPr lang="en-CA" sz="2400" i="0">
                              <a:latin typeface="Cambria Math" panose="02040503050406030204" pitchFamily="18" charset="0"/>
                            </a:rPr>
                            <m:t>B</m:t>
                          </m:r>
                        </m:e>
                      </m:d>
                      <m:r>
                        <a:rPr lang="en-CA" sz="2400" i="0">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i="0">
                              <a:latin typeface="Cambria Math" panose="02040503050406030204" pitchFamily="18" charset="0"/>
                            </a:rPr>
                            <m:t>−</m:t>
                          </m:r>
                          <m:nary>
                            <m:naryPr>
                              <m:limLoc m:val="subSup"/>
                              <m:ctrlPr>
                                <a:rPr lang="en-CA" sz="2400" i="1">
                                  <a:latin typeface="Cambria Math" panose="02040503050406030204" pitchFamily="18" charset="0"/>
                                </a:rPr>
                              </m:ctrlPr>
                            </m:naryPr>
                            <m:sub>
                              <m:r>
                                <a:rPr lang="en-CA" sz="2400" i="1">
                                  <a:latin typeface="Cambria Math" panose="02040503050406030204" pitchFamily="18" charset="0"/>
                                </a:rPr>
                                <m:t>𝐴</m:t>
                              </m:r>
                            </m:sub>
                            <m:sup>
                              <m:r>
                                <a:rPr lang="en-CA" sz="2400" i="1">
                                  <a:latin typeface="Cambria Math" panose="02040503050406030204" pitchFamily="18" charset="0"/>
                                </a:rPr>
                                <m:t>𝐵</m:t>
                              </m:r>
                            </m:sup>
                            <m:e>
                              <m:r>
                                <a:rPr lang="el-GR" sz="2400" i="1">
                                  <a:latin typeface="Cambria Math" panose="02040503050406030204" pitchFamily="18" charset="0"/>
                                </a:rPr>
                                <m:t>𝛽</m:t>
                              </m:r>
                              <m:r>
                                <a:rPr lang="en-CA" sz="2400" b="0" i="1" smtClean="0">
                                  <a:latin typeface="Cambria Math" panose="02040503050406030204" pitchFamily="18" charset="0"/>
                                </a:rPr>
                                <m:t>𝑒</m:t>
                              </m:r>
                              <m:r>
                                <a:rPr lang="en-CA" sz="2400" b="0" i="1" smtClean="0">
                                  <a:latin typeface="Cambria Math" panose="02040503050406030204" pitchFamily="18" charset="0"/>
                                </a:rPr>
                                <m:t>(</m:t>
                              </m:r>
                              <m:r>
                                <a:rPr lang="en-CA" sz="2400" b="0" i="1" smtClean="0">
                                  <a:latin typeface="Cambria Math" panose="02040503050406030204" pitchFamily="18" charset="0"/>
                                </a:rPr>
                                <m:t>𝑥</m:t>
                              </m:r>
                              <m:r>
                                <a:rPr lang="en-CA" sz="2400" b="0" i="1" smtClean="0">
                                  <a:latin typeface="Cambria Math" panose="02040503050406030204" pitchFamily="18" charset="0"/>
                                </a:rPr>
                                <m:t>)</m:t>
                              </m:r>
                            </m:e>
                          </m:nary>
                          <m:r>
                            <a:rPr lang="en-CA" sz="2400" i="0">
                              <a:latin typeface="Cambria Math" panose="02040503050406030204" pitchFamily="18" charset="0"/>
                            </a:rPr>
                            <m:t> </m:t>
                          </m:r>
                          <m:r>
                            <a:rPr lang="en-CA" sz="2400" i="1">
                              <a:latin typeface="Cambria Math" panose="02040503050406030204" pitchFamily="18" charset="0"/>
                            </a:rPr>
                            <m:t>𝑑𝑥</m:t>
                          </m:r>
                        </m:sup>
                      </m:sSup>
                    </m:oMath>
                  </m:oMathPara>
                </a14:m>
                <a:endParaRPr lang="en-CA" dirty="0"/>
              </a:p>
            </p:txBody>
          </p:sp>
        </mc:Choice>
        <mc:Fallback xmlns="">
          <p:sp>
            <p:nvSpPr>
              <p:cNvPr id="59" name="Rectangle 27"/>
              <p:cNvSpPr>
                <a:spLocks noRot="1" noChangeAspect="1" noMove="1" noResize="1" noEditPoints="1" noAdjustHandles="1" noChangeArrowheads="1" noChangeShapeType="1" noTextEdit="1"/>
              </p:cNvSpPr>
              <p:nvPr/>
            </p:nvSpPr>
            <p:spPr>
              <a:xfrm>
                <a:off x="2360277" y="5606895"/>
                <a:ext cx="6866183" cy="741513"/>
              </a:xfrm>
              <a:prstGeom prst="rect">
                <a:avLst/>
              </a:prstGeom>
              <a:blipFill rotWithShape="0">
                <a:blip r:embed="rId5"/>
                <a:stretch>
                  <a:fillRect/>
                </a:stretch>
              </a:blipFill>
            </p:spPr>
            <p:txBody>
              <a:bodyPr/>
              <a:lstStyle/>
              <a:p>
                <a:r>
                  <a:rPr lang="es-ES">
                    <a:noFill/>
                  </a:rPr>
                  <a:t> </a:t>
                </a:r>
              </a:p>
            </p:txBody>
          </p:sp>
        </mc:Fallback>
      </mc:AlternateContent>
      <p:pic>
        <p:nvPicPr>
          <p:cNvPr id="65" name="Picture 8" descr="Imagen relacio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8779" y="3077509"/>
            <a:ext cx="992159" cy="99215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Resultado de imagen de sun icon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7790659" y="2736306"/>
            <a:ext cx="1824971" cy="1824971"/>
          </a:xfrm>
          <a:prstGeom prst="rect">
            <a:avLst/>
          </a:prstGeom>
          <a:noFill/>
          <a:extLst>
            <a:ext uri="{909E8E84-426E-40DD-AFC4-6F175D3DCCD1}">
              <a14:hiddenFill xmlns:a14="http://schemas.microsoft.com/office/drawing/2010/main">
                <a:solidFill>
                  <a:srgbClr val="FFFFFF"/>
                </a:solidFill>
              </a14:hiddenFill>
            </a:ext>
          </a:extLst>
        </p:spPr>
      </p:pic>
      <p:sp>
        <p:nvSpPr>
          <p:cNvPr id="73" name="Right Arrow 16"/>
          <p:cNvSpPr/>
          <p:nvPr/>
        </p:nvSpPr>
        <p:spPr>
          <a:xfrm rot="3187792" flipH="1">
            <a:off x="4713999" y="2574325"/>
            <a:ext cx="1004716" cy="167542"/>
          </a:xfrm>
          <a:prstGeom prst="rightArrow">
            <a:avLst/>
          </a:prstGeom>
          <a:gradFill>
            <a:gsLst>
              <a:gs pos="0">
                <a:srgbClr val="B2CFEC"/>
              </a:gs>
              <a:gs pos="100000">
                <a:srgbClr val="649ED2"/>
              </a:gs>
            </a:gsLst>
            <a:lin ang="7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7" name="Right Arrow 16"/>
          <p:cNvSpPr/>
          <p:nvPr/>
        </p:nvSpPr>
        <p:spPr>
          <a:xfrm rot="3187792" flipH="1">
            <a:off x="3518017" y="2680632"/>
            <a:ext cx="1004716" cy="167542"/>
          </a:xfrm>
          <a:prstGeom prst="rightArrow">
            <a:avLst/>
          </a:prstGeom>
          <a:gradFill>
            <a:gsLst>
              <a:gs pos="0">
                <a:srgbClr val="B2CFEC"/>
              </a:gs>
              <a:gs pos="100000">
                <a:srgbClr val="649ED2"/>
              </a:gs>
            </a:gsLst>
            <a:lin ang="7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8" name="Right Arrow 16"/>
          <p:cNvSpPr/>
          <p:nvPr/>
        </p:nvSpPr>
        <p:spPr>
          <a:xfrm rot="18808722" flipH="1">
            <a:off x="5697463" y="4446533"/>
            <a:ext cx="1004716" cy="167542"/>
          </a:xfrm>
          <a:prstGeom prst="rightArrow">
            <a:avLst/>
          </a:prstGeom>
          <a:gradFill>
            <a:gsLst>
              <a:gs pos="0">
                <a:srgbClr val="B2CFEC"/>
              </a:gs>
              <a:gs pos="100000">
                <a:srgbClr val="649ED2"/>
              </a:gs>
            </a:gsLst>
            <a:lin ang="7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1" name="Right Arrow 16"/>
          <p:cNvSpPr/>
          <p:nvPr/>
        </p:nvSpPr>
        <p:spPr>
          <a:xfrm rot="19163750" flipH="1">
            <a:off x="4183038" y="4364193"/>
            <a:ext cx="977809" cy="156313"/>
          </a:xfrm>
          <a:prstGeom prst="rightArrow">
            <a:avLst/>
          </a:prstGeom>
          <a:gradFill>
            <a:gsLst>
              <a:gs pos="0">
                <a:srgbClr val="B2CFEC"/>
              </a:gs>
              <a:gs pos="100000">
                <a:srgbClr val="649ED2"/>
              </a:gs>
            </a:gsLst>
            <a:lin ang="7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42939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666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Rayleigh and Mie </a:t>
            </a:r>
            <a:r>
              <a:rPr lang="en-US" dirty="0" err="1" smtClean="0">
                <a:latin typeface="Saira Condensed" panose="00000506000000000000" pitchFamily="2" charset="0"/>
              </a:rPr>
              <a:t>Scaterring</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1571625"/>
            <a:ext cx="10515600" cy="4351338"/>
          </a:xfrm>
        </p:spPr>
        <p:txBody>
          <a:bodyPr/>
          <a:lstStyle/>
          <a:p>
            <a:pPr>
              <a:buFontTx/>
              <a:buChar char="-"/>
            </a:pPr>
            <a:r>
              <a:rPr lang="es-ES" sz="2400" dirty="0" err="1" smtClean="0"/>
              <a:t>Different</a:t>
            </a:r>
            <a:r>
              <a:rPr lang="es-ES" sz="2400" dirty="0" smtClean="0"/>
              <a:t> </a:t>
            </a:r>
            <a:r>
              <a:rPr lang="es-ES" sz="2400" dirty="0" err="1" smtClean="0"/>
              <a:t>particles</a:t>
            </a:r>
            <a:r>
              <a:rPr lang="es-ES" sz="2400" dirty="0" smtClean="0"/>
              <a:t> </a:t>
            </a:r>
            <a:r>
              <a:rPr lang="es-ES" sz="2400" dirty="0" err="1" smtClean="0"/>
              <a:t>scatter</a:t>
            </a:r>
            <a:r>
              <a:rPr lang="es-ES" sz="2400" dirty="0" smtClean="0"/>
              <a:t> light in </a:t>
            </a:r>
            <a:r>
              <a:rPr lang="es-ES" sz="2400" dirty="0" err="1" smtClean="0"/>
              <a:t>diferent</a:t>
            </a:r>
            <a:r>
              <a:rPr lang="es-ES" sz="2400" dirty="0" smtClean="0"/>
              <a:t> </a:t>
            </a:r>
            <a:r>
              <a:rPr lang="es-ES" sz="2400" dirty="0" err="1" smtClean="0"/>
              <a:t>ways</a:t>
            </a:r>
            <a:r>
              <a:rPr lang="es-ES" sz="2400" dirty="0" smtClean="0"/>
              <a:t>.</a:t>
            </a:r>
          </a:p>
          <a:p>
            <a:pPr>
              <a:buFontTx/>
              <a:buChar char="-"/>
            </a:pPr>
            <a:r>
              <a:rPr lang="es-ES" sz="2400" dirty="0" err="1" smtClean="0"/>
              <a:t>Most</a:t>
            </a:r>
            <a:r>
              <a:rPr lang="es-ES" sz="2400" dirty="0" smtClean="0"/>
              <a:t> </a:t>
            </a:r>
            <a:r>
              <a:rPr lang="es-ES" sz="2400" dirty="0" err="1" smtClean="0"/>
              <a:t>comon</a:t>
            </a:r>
            <a:r>
              <a:rPr lang="es-ES" sz="2400" dirty="0" smtClean="0"/>
              <a:t> </a:t>
            </a:r>
            <a:r>
              <a:rPr lang="es-ES" sz="2400" dirty="0" err="1" smtClean="0"/>
              <a:t>types</a:t>
            </a:r>
            <a:r>
              <a:rPr lang="es-ES" sz="2400" dirty="0" smtClean="0"/>
              <a:t> of </a:t>
            </a:r>
            <a:r>
              <a:rPr lang="es-ES" sz="2400" dirty="0" err="1" smtClean="0"/>
              <a:t>scatering</a:t>
            </a:r>
            <a:r>
              <a:rPr lang="es-ES" sz="2400" dirty="0" smtClean="0"/>
              <a:t>: </a:t>
            </a:r>
            <a:r>
              <a:rPr lang="es-ES" sz="2400" b="1" dirty="0" err="1" smtClean="0"/>
              <a:t>Rayleigh</a:t>
            </a:r>
            <a:r>
              <a:rPr lang="es-ES" sz="2400" b="1" dirty="0" smtClean="0"/>
              <a:t> </a:t>
            </a:r>
            <a:r>
              <a:rPr lang="es-ES" sz="2400" dirty="0" smtClean="0"/>
              <a:t>and </a:t>
            </a:r>
            <a:r>
              <a:rPr lang="es-ES" sz="2400" b="1" dirty="0" smtClean="0"/>
              <a:t>Mie </a:t>
            </a:r>
            <a:r>
              <a:rPr lang="es-ES" sz="2400" dirty="0" err="1" smtClean="0"/>
              <a:t>scattering</a:t>
            </a:r>
            <a:endParaRPr lang="es-ES" sz="2400" dirty="0" smtClean="0"/>
          </a:p>
          <a:p>
            <a:pPr marL="0" indent="0">
              <a:buNone/>
            </a:pPr>
            <a:endParaRPr lang="es-ES" dirty="0"/>
          </a:p>
        </p:txBody>
      </p:sp>
      <p:sp>
        <p:nvSpPr>
          <p:cNvPr id="18" name="TextBox 16"/>
          <p:cNvSpPr txBox="1"/>
          <p:nvPr/>
        </p:nvSpPr>
        <p:spPr>
          <a:xfrm>
            <a:off x="2020772" y="3292054"/>
            <a:ext cx="1549463" cy="369332"/>
          </a:xfrm>
          <a:prstGeom prst="rect">
            <a:avLst/>
          </a:prstGeom>
          <a:noFill/>
        </p:spPr>
        <p:txBody>
          <a:bodyPr wrap="none" rtlCol="0">
            <a:spAutoFit/>
          </a:bodyPr>
          <a:lstStyle/>
          <a:p>
            <a:r>
              <a:rPr lang="en-CA" b="1" dirty="0" smtClean="0"/>
              <a:t>Mie scattering</a:t>
            </a:r>
            <a:endParaRPr lang="en-CA" b="1" dirty="0"/>
          </a:p>
        </p:txBody>
      </p:sp>
      <p:sp>
        <p:nvSpPr>
          <p:cNvPr id="19" name="TextBox 34"/>
          <p:cNvSpPr txBox="1"/>
          <p:nvPr/>
        </p:nvSpPr>
        <p:spPr>
          <a:xfrm>
            <a:off x="2020772" y="5222418"/>
            <a:ext cx="1984518" cy="369332"/>
          </a:xfrm>
          <a:prstGeom prst="rect">
            <a:avLst/>
          </a:prstGeom>
          <a:noFill/>
        </p:spPr>
        <p:txBody>
          <a:bodyPr wrap="none" rtlCol="0">
            <a:spAutoFit/>
          </a:bodyPr>
          <a:lstStyle/>
          <a:p>
            <a:r>
              <a:rPr lang="en-CA" b="1" dirty="0" smtClean="0"/>
              <a:t>Rayleigh scattering</a:t>
            </a:r>
            <a:endParaRPr lang="en-CA" b="1" dirty="0"/>
          </a:p>
        </p:txBody>
      </p:sp>
      <p:grpSp>
        <p:nvGrpSpPr>
          <p:cNvPr id="124" name="Grupo 123"/>
          <p:cNvGrpSpPr/>
          <p:nvPr/>
        </p:nvGrpSpPr>
        <p:grpSpPr>
          <a:xfrm>
            <a:off x="4668949" y="2586454"/>
            <a:ext cx="4688490" cy="1859160"/>
            <a:chOff x="4508936" y="2523117"/>
            <a:chExt cx="4688490" cy="1859160"/>
          </a:xfrm>
        </p:grpSpPr>
        <p:sp>
          <p:nvSpPr>
            <p:cNvPr id="6" name="Right Arrow 3"/>
            <p:cNvSpPr/>
            <p:nvPr/>
          </p:nvSpPr>
          <p:spPr>
            <a:xfrm>
              <a:off x="4508936" y="3099996"/>
              <a:ext cx="1670002" cy="832999"/>
            </a:xfrm>
            <a:prstGeom prst="rightArrow">
              <a:avLst/>
            </a:prstGeom>
            <a:gradFill>
              <a:gsLst>
                <a:gs pos="0">
                  <a:srgbClr val="FEE002">
                    <a:alpha val="82000"/>
                  </a:srgbClr>
                </a:gs>
                <a:gs pos="100000">
                  <a:srgbClr val="FFFEAC">
                    <a:alpha val="69000"/>
                  </a:srgbClr>
                </a:gs>
              </a:gsLst>
              <a:lin ang="0" scaled="0"/>
            </a:gradFill>
            <a:ln>
              <a:solidFill>
                <a:srgbClr val="E3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effectLst>
                  <a:outerShdw blurRad="50800" dist="38100" dir="2700000" algn="tl" rotWithShape="0">
                    <a:prstClr val="black">
                      <a:alpha val="40000"/>
                    </a:prstClr>
                  </a:outerShdw>
                </a:effectLst>
              </a:endParaRPr>
            </a:p>
          </p:txBody>
        </p:sp>
        <p:sp>
          <p:nvSpPr>
            <p:cNvPr id="11" name="TextBox 11"/>
            <p:cNvSpPr txBox="1"/>
            <p:nvPr/>
          </p:nvSpPr>
          <p:spPr>
            <a:xfrm>
              <a:off x="7281517" y="2523117"/>
              <a:ext cx="1915909" cy="276999"/>
            </a:xfrm>
            <a:prstGeom prst="rect">
              <a:avLst/>
            </a:prstGeom>
            <a:noFill/>
          </p:spPr>
          <p:txBody>
            <a:bodyPr wrap="none" rtlCol="0">
              <a:spAutoFit/>
            </a:bodyPr>
            <a:lstStyle/>
            <a:p>
              <a:r>
                <a:rPr lang="en-CA" sz="1200" dirty="0" smtClean="0"/>
                <a:t>Anisotropic out-scattering</a:t>
              </a:r>
              <a:endParaRPr lang="en-CA" dirty="0"/>
            </a:p>
          </p:txBody>
        </p:sp>
        <p:sp>
          <p:nvSpPr>
            <p:cNvPr id="12" name="TextBox 12"/>
            <p:cNvSpPr txBox="1"/>
            <p:nvPr/>
          </p:nvSpPr>
          <p:spPr>
            <a:xfrm>
              <a:off x="7963161" y="3565924"/>
              <a:ext cx="1091068" cy="276999"/>
            </a:xfrm>
            <a:prstGeom prst="rect">
              <a:avLst/>
            </a:prstGeom>
            <a:noFill/>
          </p:spPr>
          <p:txBody>
            <a:bodyPr wrap="none" rtlCol="0">
              <a:spAutoFit/>
            </a:bodyPr>
            <a:lstStyle/>
            <a:p>
              <a:r>
                <a:rPr lang="en-CA" sz="1200" dirty="0" smtClean="0"/>
                <a:t>Transmission</a:t>
              </a:r>
              <a:endParaRPr lang="en-CA" sz="1200" dirty="0"/>
            </a:p>
          </p:txBody>
        </p:sp>
        <p:sp>
          <p:nvSpPr>
            <p:cNvPr id="13" name="TextBox 13"/>
            <p:cNvSpPr txBox="1"/>
            <p:nvPr/>
          </p:nvSpPr>
          <p:spPr>
            <a:xfrm>
              <a:off x="6616869" y="4105278"/>
              <a:ext cx="877291" cy="276999"/>
            </a:xfrm>
            <a:prstGeom prst="rect">
              <a:avLst/>
            </a:prstGeom>
            <a:noFill/>
          </p:spPr>
          <p:txBody>
            <a:bodyPr wrap="none" rtlCol="0">
              <a:spAutoFit/>
            </a:bodyPr>
            <a:lstStyle/>
            <a:p>
              <a:r>
                <a:rPr lang="en-CA" sz="1200" dirty="0" err="1" smtClean="0"/>
                <a:t>Absorbtion</a:t>
              </a:r>
              <a:endParaRPr lang="en-CA" sz="1400" dirty="0"/>
            </a:p>
          </p:txBody>
        </p:sp>
        <p:sp>
          <p:nvSpPr>
            <p:cNvPr id="14" name="TextBox 14"/>
            <p:cNvSpPr txBox="1"/>
            <p:nvPr/>
          </p:nvSpPr>
          <p:spPr>
            <a:xfrm>
              <a:off x="4606198" y="3390326"/>
              <a:ext cx="1130438" cy="276999"/>
            </a:xfrm>
            <a:prstGeom prst="rect">
              <a:avLst/>
            </a:prstGeom>
            <a:noFill/>
          </p:spPr>
          <p:txBody>
            <a:bodyPr wrap="none" rtlCol="0">
              <a:spAutoFit/>
            </a:bodyPr>
            <a:lstStyle/>
            <a:p>
              <a:r>
                <a:rPr lang="en-CA" sz="1200" dirty="0" smtClean="0"/>
                <a:t>Incoming light</a:t>
              </a:r>
              <a:endParaRPr lang="en-CA" sz="1200" dirty="0"/>
            </a:p>
          </p:txBody>
        </p:sp>
        <p:grpSp>
          <p:nvGrpSpPr>
            <p:cNvPr id="45" name="Grupo 44"/>
            <p:cNvGrpSpPr/>
            <p:nvPr/>
          </p:nvGrpSpPr>
          <p:grpSpPr>
            <a:xfrm>
              <a:off x="6607129" y="3603446"/>
              <a:ext cx="545395" cy="483081"/>
              <a:chOff x="7653086" y="3820849"/>
              <a:chExt cx="662353" cy="788816"/>
            </a:xfrm>
          </p:grpSpPr>
          <p:sp>
            <p:nvSpPr>
              <p:cNvPr id="40" name="Right Arrow 7"/>
              <p:cNvSpPr/>
              <p:nvPr/>
            </p:nvSpPr>
            <p:spPr>
              <a:xfrm>
                <a:off x="7778330" y="3820849"/>
                <a:ext cx="473228" cy="788816"/>
              </a:xfrm>
              <a:prstGeom prst="rightArrow">
                <a:avLst/>
              </a:prstGeom>
              <a:solidFill>
                <a:srgbClr val="7030A0"/>
              </a:solidFill>
              <a:ln>
                <a:solidFill>
                  <a:srgbClr val="00206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cxnSp>
            <p:nvCxnSpPr>
              <p:cNvPr id="41" name="Straight Connector 9"/>
              <p:cNvCxnSpPr/>
              <p:nvPr/>
            </p:nvCxnSpPr>
            <p:spPr>
              <a:xfrm>
                <a:off x="7707991" y="3870344"/>
                <a:ext cx="607448" cy="683089"/>
              </a:xfrm>
              <a:prstGeom prst="line">
                <a:avLst/>
              </a:prstGeom>
              <a:ln>
                <a:solidFill>
                  <a:schemeClr val="accent5">
                    <a:lumMod val="50000"/>
                  </a:schemeClr>
                </a:solidFill>
              </a:ln>
            </p:spPr>
            <p:style>
              <a:lnRef idx="3">
                <a:schemeClr val="accent2"/>
              </a:lnRef>
              <a:fillRef idx="0">
                <a:schemeClr val="accent2"/>
              </a:fillRef>
              <a:effectRef idx="2">
                <a:schemeClr val="accent2"/>
              </a:effectRef>
              <a:fontRef idx="minor">
                <a:schemeClr val="tx1"/>
              </a:fontRef>
            </p:style>
          </p:cxnSp>
          <p:cxnSp>
            <p:nvCxnSpPr>
              <p:cNvPr id="42" name="Straight Connector 10"/>
              <p:cNvCxnSpPr/>
              <p:nvPr/>
            </p:nvCxnSpPr>
            <p:spPr>
              <a:xfrm flipH="1">
                <a:off x="7653086" y="3870344"/>
                <a:ext cx="658644" cy="683089"/>
              </a:xfrm>
              <a:prstGeom prst="line">
                <a:avLst/>
              </a:prstGeom>
              <a:ln>
                <a:solidFill>
                  <a:schemeClr val="accent5">
                    <a:lumMod val="50000"/>
                  </a:schemeClr>
                </a:solidFill>
              </a:ln>
            </p:spPr>
            <p:style>
              <a:lnRef idx="3">
                <a:schemeClr val="accent2"/>
              </a:lnRef>
              <a:fillRef idx="0">
                <a:schemeClr val="accent2"/>
              </a:fillRef>
              <a:effectRef idx="2">
                <a:schemeClr val="accent2"/>
              </a:effectRef>
              <a:fontRef idx="minor">
                <a:schemeClr val="tx1"/>
              </a:fontRef>
            </p:style>
          </p:cxnSp>
        </p:grpSp>
        <p:grpSp>
          <p:nvGrpSpPr>
            <p:cNvPr id="85" name="Grupo 84"/>
            <p:cNvGrpSpPr/>
            <p:nvPr/>
          </p:nvGrpSpPr>
          <p:grpSpPr>
            <a:xfrm>
              <a:off x="6285731" y="2953229"/>
              <a:ext cx="1513091" cy="1169109"/>
              <a:chOff x="6285731" y="2953229"/>
              <a:chExt cx="1513091" cy="1169109"/>
            </a:xfrm>
          </p:grpSpPr>
          <p:sp>
            <p:nvSpPr>
              <p:cNvPr id="37" name="Almacenamiento de acceso directo 36"/>
              <p:cNvSpPr/>
              <p:nvPr/>
            </p:nvSpPr>
            <p:spPr>
              <a:xfrm>
                <a:off x="6285731" y="2953229"/>
                <a:ext cx="1513091" cy="1169109"/>
              </a:xfrm>
              <a:prstGeom prst="flowChartMagneticDru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4" name="Grupo 83"/>
              <p:cNvGrpSpPr/>
              <p:nvPr/>
            </p:nvGrpSpPr>
            <p:grpSpPr>
              <a:xfrm>
                <a:off x="6333674" y="3004837"/>
                <a:ext cx="1396941" cy="1042399"/>
                <a:chOff x="6333674" y="3004837"/>
                <a:chExt cx="1396941" cy="1042399"/>
              </a:xfrm>
            </p:grpSpPr>
            <p:sp>
              <p:nvSpPr>
                <p:cNvPr id="66" name="Oval 38"/>
                <p:cNvSpPr/>
                <p:nvPr/>
              </p:nvSpPr>
              <p:spPr>
                <a:xfrm>
                  <a:off x="7025352" y="3613122"/>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38"/>
                <p:cNvSpPr/>
                <p:nvPr/>
              </p:nvSpPr>
              <p:spPr>
                <a:xfrm>
                  <a:off x="6469941" y="3060252"/>
                  <a:ext cx="119116" cy="119116"/>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38"/>
                <p:cNvSpPr/>
                <p:nvPr/>
              </p:nvSpPr>
              <p:spPr>
                <a:xfrm>
                  <a:off x="6724892" y="3004837"/>
                  <a:ext cx="121255" cy="121255"/>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38"/>
                <p:cNvSpPr/>
                <p:nvPr/>
              </p:nvSpPr>
              <p:spPr>
                <a:xfrm>
                  <a:off x="6333674" y="3393909"/>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38"/>
                <p:cNvSpPr/>
                <p:nvPr/>
              </p:nvSpPr>
              <p:spPr>
                <a:xfrm>
                  <a:off x="6506135" y="3299113"/>
                  <a:ext cx="120350" cy="12035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38"/>
                <p:cNvSpPr/>
                <p:nvPr/>
              </p:nvSpPr>
              <p:spPr>
                <a:xfrm>
                  <a:off x="6794668" y="3408010"/>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38"/>
                <p:cNvSpPr/>
                <p:nvPr/>
              </p:nvSpPr>
              <p:spPr>
                <a:xfrm>
                  <a:off x="7553450" y="3607618"/>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38"/>
                <p:cNvSpPr/>
                <p:nvPr/>
              </p:nvSpPr>
              <p:spPr>
                <a:xfrm>
                  <a:off x="6846147" y="3177700"/>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38"/>
                <p:cNvSpPr/>
                <p:nvPr/>
              </p:nvSpPr>
              <p:spPr>
                <a:xfrm>
                  <a:off x="7072520" y="3032832"/>
                  <a:ext cx="127818" cy="127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38"/>
                <p:cNvSpPr/>
                <p:nvPr/>
              </p:nvSpPr>
              <p:spPr>
                <a:xfrm>
                  <a:off x="7040032" y="3299113"/>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38"/>
                <p:cNvSpPr/>
                <p:nvPr/>
              </p:nvSpPr>
              <p:spPr>
                <a:xfrm>
                  <a:off x="7215688" y="3199446"/>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38"/>
                <p:cNvSpPr/>
                <p:nvPr/>
              </p:nvSpPr>
              <p:spPr>
                <a:xfrm>
                  <a:off x="6433221" y="3590700"/>
                  <a:ext cx="121308" cy="12130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38"/>
                <p:cNvSpPr/>
                <p:nvPr/>
              </p:nvSpPr>
              <p:spPr>
                <a:xfrm>
                  <a:off x="6589056" y="3736584"/>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38"/>
                <p:cNvSpPr/>
                <p:nvPr/>
              </p:nvSpPr>
              <p:spPr>
                <a:xfrm>
                  <a:off x="6466923" y="3922512"/>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38"/>
                <p:cNvSpPr/>
                <p:nvPr/>
              </p:nvSpPr>
              <p:spPr>
                <a:xfrm>
                  <a:off x="7183407" y="3907744"/>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38"/>
                <p:cNvSpPr/>
                <p:nvPr/>
              </p:nvSpPr>
              <p:spPr>
                <a:xfrm>
                  <a:off x="7418516" y="3799979"/>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38"/>
                <p:cNvSpPr/>
                <p:nvPr/>
              </p:nvSpPr>
              <p:spPr>
                <a:xfrm>
                  <a:off x="7506149" y="3927455"/>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38"/>
                <p:cNvSpPr/>
                <p:nvPr/>
              </p:nvSpPr>
              <p:spPr>
                <a:xfrm>
                  <a:off x="7360556" y="3610375"/>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38"/>
                <p:cNvSpPr/>
                <p:nvPr/>
              </p:nvSpPr>
              <p:spPr>
                <a:xfrm>
                  <a:off x="7662887" y="3763918"/>
                  <a:ext cx="67728" cy="6772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38"/>
                <p:cNvSpPr/>
                <p:nvPr/>
              </p:nvSpPr>
              <p:spPr>
                <a:xfrm>
                  <a:off x="7380322" y="3319680"/>
                  <a:ext cx="120350" cy="12035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38"/>
                <p:cNvSpPr/>
                <p:nvPr/>
              </p:nvSpPr>
              <p:spPr>
                <a:xfrm>
                  <a:off x="7609496" y="3387719"/>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38"/>
                <p:cNvSpPr/>
                <p:nvPr/>
              </p:nvSpPr>
              <p:spPr>
                <a:xfrm>
                  <a:off x="7520689" y="3032832"/>
                  <a:ext cx="121255" cy="121255"/>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38"/>
                <p:cNvSpPr/>
                <p:nvPr/>
              </p:nvSpPr>
              <p:spPr>
                <a:xfrm>
                  <a:off x="7616766" y="3216122"/>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Oval 38"/>
                <p:cNvSpPr/>
                <p:nvPr/>
              </p:nvSpPr>
              <p:spPr>
                <a:xfrm>
                  <a:off x="7414345" y="3130187"/>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8" name="Down Arrow 5"/>
            <p:cNvSpPr/>
            <p:nvPr/>
          </p:nvSpPr>
          <p:spPr>
            <a:xfrm rot="14494010">
              <a:off x="7090782" y="2549122"/>
              <a:ext cx="164197" cy="11232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Down Arrow 6"/>
            <p:cNvSpPr/>
            <p:nvPr/>
          </p:nvSpPr>
          <p:spPr>
            <a:xfrm rot="16200000">
              <a:off x="7763020" y="2347385"/>
              <a:ext cx="144068" cy="2365428"/>
            </a:xfrm>
            <a:prstGeom prst="downArrow">
              <a:avLst/>
            </a:prstGeom>
            <a:gradFill>
              <a:gsLst>
                <a:gs pos="0">
                  <a:srgbClr val="FFFFFF"/>
                </a:gs>
                <a:gs pos="88000">
                  <a:srgbClr val="94E1F0">
                    <a:alpha val="80784"/>
                  </a:srgbClr>
                </a:gs>
              </a:gsLst>
            </a:gradFill>
            <a:ln w="9525">
              <a:solidFill>
                <a:srgbClr val="649ED2"/>
              </a:solidFill>
            </a:ln>
            <a:effectLst>
              <a:outerShdw blurRad="88900" dist="50800" dir="3240000" algn="ctr" rotWithShape="0">
                <a:srgbClr val="000000">
                  <a:alpha val="17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effectLst>
                  <a:outerShdw blurRad="50800" dist="38100" dir="2700000" algn="tl" rotWithShape="0">
                    <a:prstClr val="black">
                      <a:alpha val="40000"/>
                    </a:prstClr>
                  </a:outerShdw>
                </a:effectLst>
              </a:endParaRPr>
            </a:p>
          </p:txBody>
        </p:sp>
      </p:grpSp>
      <p:grpSp>
        <p:nvGrpSpPr>
          <p:cNvPr id="123" name="Grupo 122"/>
          <p:cNvGrpSpPr/>
          <p:nvPr/>
        </p:nvGrpSpPr>
        <p:grpSpPr>
          <a:xfrm>
            <a:off x="4675065" y="4602881"/>
            <a:ext cx="4741446" cy="1940660"/>
            <a:chOff x="4675065" y="4602881"/>
            <a:chExt cx="4741446" cy="1940660"/>
          </a:xfrm>
        </p:grpSpPr>
        <p:grpSp>
          <p:nvGrpSpPr>
            <p:cNvPr id="21" name="Group 41"/>
            <p:cNvGrpSpPr/>
            <p:nvPr/>
          </p:nvGrpSpPr>
          <p:grpSpPr>
            <a:xfrm>
              <a:off x="7188310" y="4602881"/>
              <a:ext cx="2218588" cy="1940660"/>
              <a:chOff x="5783668" y="2989573"/>
              <a:chExt cx="2218588" cy="1940660"/>
            </a:xfrm>
          </p:grpSpPr>
          <p:grpSp>
            <p:nvGrpSpPr>
              <p:cNvPr id="27" name="Group 18"/>
              <p:cNvGrpSpPr/>
              <p:nvPr/>
            </p:nvGrpSpPr>
            <p:grpSpPr>
              <a:xfrm>
                <a:off x="5783668" y="2989573"/>
                <a:ext cx="2218588" cy="1233910"/>
                <a:chOff x="4418534" y="1116437"/>
                <a:chExt cx="3247186" cy="1805984"/>
              </a:xfrm>
            </p:grpSpPr>
            <p:sp>
              <p:nvSpPr>
                <p:cNvPr id="32" name="Down Arrow 21"/>
                <p:cNvSpPr/>
                <p:nvPr/>
              </p:nvSpPr>
              <p:spPr>
                <a:xfrm rot="13146998">
                  <a:off x="4418534" y="1180841"/>
                  <a:ext cx="298630" cy="13733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4" name="TextBox 24"/>
                <p:cNvSpPr txBox="1"/>
                <p:nvPr/>
              </p:nvSpPr>
              <p:spPr>
                <a:xfrm>
                  <a:off x="5039961" y="1116437"/>
                  <a:ext cx="2543748" cy="405423"/>
                </a:xfrm>
                <a:prstGeom prst="rect">
                  <a:avLst/>
                </a:prstGeom>
                <a:noFill/>
              </p:spPr>
              <p:txBody>
                <a:bodyPr wrap="none" rtlCol="0">
                  <a:spAutoFit/>
                </a:bodyPr>
                <a:lstStyle/>
                <a:p>
                  <a:r>
                    <a:rPr lang="en-CA" sz="1200" dirty="0" smtClean="0"/>
                    <a:t>Isotropic out-scattering</a:t>
                  </a:r>
                  <a:endParaRPr lang="en-CA" dirty="0"/>
                </a:p>
              </p:txBody>
            </p:sp>
            <p:sp>
              <p:nvSpPr>
                <p:cNvPr id="35" name="TextBox 25"/>
                <p:cNvSpPr txBox="1"/>
                <p:nvPr/>
              </p:nvSpPr>
              <p:spPr>
                <a:xfrm>
                  <a:off x="6068803" y="2516998"/>
                  <a:ext cx="1596917" cy="405423"/>
                </a:xfrm>
                <a:prstGeom prst="rect">
                  <a:avLst/>
                </a:prstGeom>
                <a:noFill/>
              </p:spPr>
              <p:txBody>
                <a:bodyPr wrap="none" rtlCol="0">
                  <a:spAutoFit/>
                </a:bodyPr>
                <a:lstStyle/>
                <a:p>
                  <a:r>
                    <a:rPr lang="en-CA" sz="1200" dirty="0" smtClean="0"/>
                    <a:t>Transmission</a:t>
                  </a:r>
                  <a:endParaRPr lang="en-CA" sz="1200" dirty="0"/>
                </a:p>
              </p:txBody>
            </p:sp>
          </p:grpSp>
          <p:sp>
            <p:nvSpPr>
              <p:cNvPr id="28" name="Down Arrow 31"/>
              <p:cNvSpPr/>
              <p:nvPr/>
            </p:nvSpPr>
            <p:spPr>
              <a:xfrm rot="19055671">
                <a:off x="5838689" y="3885565"/>
                <a:ext cx="193313" cy="98932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TextBox 32"/>
              <p:cNvSpPr txBox="1"/>
              <p:nvPr/>
            </p:nvSpPr>
            <p:spPr>
              <a:xfrm>
                <a:off x="6247718" y="4653234"/>
                <a:ext cx="1149674" cy="276999"/>
              </a:xfrm>
              <a:prstGeom prst="rect">
                <a:avLst/>
              </a:prstGeom>
              <a:noFill/>
            </p:spPr>
            <p:txBody>
              <a:bodyPr wrap="none" rtlCol="0">
                <a:spAutoFit/>
              </a:bodyPr>
              <a:lstStyle/>
              <a:p>
                <a:r>
                  <a:rPr lang="en-CA" sz="1200" dirty="0" smtClean="0"/>
                  <a:t>Out-scattering</a:t>
                </a:r>
                <a:endParaRPr lang="en-CA" dirty="0"/>
              </a:p>
            </p:txBody>
          </p:sp>
        </p:grpSp>
        <p:grpSp>
          <p:nvGrpSpPr>
            <p:cNvPr id="49" name="Grupo 48"/>
            <p:cNvGrpSpPr/>
            <p:nvPr/>
          </p:nvGrpSpPr>
          <p:grpSpPr>
            <a:xfrm>
              <a:off x="4675065" y="5136355"/>
              <a:ext cx="1670002" cy="832999"/>
              <a:chOff x="4718260" y="5181188"/>
              <a:chExt cx="1670002" cy="832999"/>
            </a:xfrm>
          </p:grpSpPr>
          <p:sp>
            <p:nvSpPr>
              <p:cNvPr id="47" name="Right Arrow 3"/>
              <p:cNvSpPr/>
              <p:nvPr/>
            </p:nvSpPr>
            <p:spPr>
              <a:xfrm>
                <a:off x="4718260" y="5181188"/>
                <a:ext cx="1670002" cy="832999"/>
              </a:xfrm>
              <a:prstGeom prst="rightArrow">
                <a:avLst/>
              </a:prstGeom>
              <a:gradFill>
                <a:gsLst>
                  <a:gs pos="0">
                    <a:srgbClr val="FEE002">
                      <a:alpha val="82000"/>
                    </a:srgbClr>
                  </a:gs>
                  <a:gs pos="100000">
                    <a:srgbClr val="FFFEAC">
                      <a:alpha val="69000"/>
                    </a:srgbClr>
                  </a:gs>
                </a:gsLst>
                <a:lin ang="0" scaled="0"/>
              </a:gradFill>
              <a:ln>
                <a:solidFill>
                  <a:srgbClr val="E3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effectLst>
                    <a:outerShdw blurRad="50800" dist="38100" dir="2700000" algn="tl" rotWithShape="0">
                      <a:prstClr val="black">
                        <a:alpha val="40000"/>
                      </a:prstClr>
                    </a:outerShdw>
                  </a:effectLst>
                </a:endParaRPr>
              </a:p>
            </p:txBody>
          </p:sp>
          <p:sp>
            <p:nvSpPr>
              <p:cNvPr id="48" name="TextBox 14"/>
              <p:cNvSpPr txBox="1"/>
              <p:nvPr/>
            </p:nvSpPr>
            <p:spPr>
              <a:xfrm>
                <a:off x="4815522" y="5471518"/>
                <a:ext cx="1130438" cy="276999"/>
              </a:xfrm>
              <a:prstGeom prst="rect">
                <a:avLst/>
              </a:prstGeom>
              <a:noFill/>
            </p:spPr>
            <p:txBody>
              <a:bodyPr wrap="none" rtlCol="0">
                <a:spAutoFit/>
              </a:bodyPr>
              <a:lstStyle/>
              <a:p>
                <a:r>
                  <a:rPr lang="en-CA" sz="1200" dirty="0" smtClean="0"/>
                  <a:t>Incoming light</a:t>
                </a:r>
                <a:endParaRPr lang="en-CA" sz="1200" dirty="0"/>
              </a:p>
            </p:txBody>
          </p:sp>
        </p:grpSp>
        <p:grpSp>
          <p:nvGrpSpPr>
            <p:cNvPr id="86" name="Grupo 85"/>
            <p:cNvGrpSpPr/>
            <p:nvPr/>
          </p:nvGrpSpPr>
          <p:grpSpPr>
            <a:xfrm>
              <a:off x="6452778" y="5000071"/>
              <a:ext cx="1513091" cy="1169109"/>
              <a:chOff x="6285731" y="2953229"/>
              <a:chExt cx="1513091" cy="1169109"/>
            </a:xfrm>
          </p:grpSpPr>
          <p:sp>
            <p:nvSpPr>
              <p:cNvPr id="87" name="Almacenamiento de acceso directo 86"/>
              <p:cNvSpPr/>
              <p:nvPr/>
            </p:nvSpPr>
            <p:spPr>
              <a:xfrm>
                <a:off x="6285731" y="2953229"/>
                <a:ext cx="1513091" cy="1169109"/>
              </a:xfrm>
              <a:prstGeom prst="flowChartMagneticDru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8" name="Grupo 87"/>
              <p:cNvGrpSpPr/>
              <p:nvPr/>
            </p:nvGrpSpPr>
            <p:grpSpPr>
              <a:xfrm>
                <a:off x="6333674" y="3004837"/>
                <a:ext cx="1396941" cy="1042399"/>
                <a:chOff x="6333674" y="3004837"/>
                <a:chExt cx="1396941" cy="1042399"/>
              </a:xfrm>
            </p:grpSpPr>
            <p:sp>
              <p:nvSpPr>
                <p:cNvPr id="89" name="Oval 38"/>
                <p:cNvSpPr/>
                <p:nvPr/>
              </p:nvSpPr>
              <p:spPr>
                <a:xfrm>
                  <a:off x="7025352" y="3613122"/>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Oval 38"/>
                <p:cNvSpPr/>
                <p:nvPr/>
              </p:nvSpPr>
              <p:spPr>
                <a:xfrm>
                  <a:off x="6469941" y="3060252"/>
                  <a:ext cx="119116" cy="119116"/>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Oval 38"/>
                <p:cNvSpPr/>
                <p:nvPr/>
              </p:nvSpPr>
              <p:spPr>
                <a:xfrm>
                  <a:off x="6724892" y="3004837"/>
                  <a:ext cx="121255" cy="121255"/>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Oval 38"/>
                <p:cNvSpPr/>
                <p:nvPr/>
              </p:nvSpPr>
              <p:spPr>
                <a:xfrm>
                  <a:off x="6333674" y="3393909"/>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Oval 38"/>
                <p:cNvSpPr/>
                <p:nvPr/>
              </p:nvSpPr>
              <p:spPr>
                <a:xfrm>
                  <a:off x="6506135" y="3299113"/>
                  <a:ext cx="120350" cy="12035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Oval 38"/>
                <p:cNvSpPr/>
                <p:nvPr/>
              </p:nvSpPr>
              <p:spPr>
                <a:xfrm>
                  <a:off x="6794668" y="3408010"/>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Oval 38"/>
                <p:cNvSpPr/>
                <p:nvPr/>
              </p:nvSpPr>
              <p:spPr>
                <a:xfrm>
                  <a:off x="7553450" y="3607618"/>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Oval 38"/>
                <p:cNvSpPr/>
                <p:nvPr/>
              </p:nvSpPr>
              <p:spPr>
                <a:xfrm>
                  <a:off x="6846147" y="3177700"/>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38"/>
                <p:cNvSpPr/>
                <p:nvPr/>
              </p:nvSpPr>
              <p:spPr>
                <a:xfrm>
                  <a:off x="7072520" y="3032832"/>
                  <a:ext cx="127818" cy="127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38"/>
                <p:cNvSpPr/>
                <p:nvPr/>
              </p:nvSpPr>
              <p:spPr>
                <a:xfrm>
                  <a:off x="7040032" y="3299113"/>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38"/>
                <p:cNvSpPr/>
                <p:nvPr/>
              </p:nvSpPr>
              <p:spPr>
                <a:xfrm>
                  <a:off x="7215688" y="3199446"/>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Oval 38"/>
                <p:cNvSpPr/>
                <p:nvPr/>
              </p:nvSpPr>
              <p:spPr>
                <a:xfrm>
                  <a:off x="6433221" y="3590700"/>
                  <a:ext cx="121308" cy="12130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38"/>
                <p:cNvSpPr/>
                <p:nvPr/>
              </p:nvSpPr>
              <p:spPr>
                <a:xfrm>
                  <a:off x="6589056" y="3736584"/>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38"/>
                <p:cNvSpPr/>
                <p:nvPr/>
              </p:nvSpPr>
              <p:spPr>
                <a:xfrm>
                  <a:off x="6466923" y="3922512"/>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Oval 38"/>
                <p:cNvSpPr/>
                <p:nvPr/>
              </p:nvSpPr>
              <p:spPr>
                <a:xfrm>
                  <a:off x="7183407" y="3907744"/>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Oval 38"/>
                <p:cNvSpPr/>
                <p:nvPr/>
              </p:nvSpPr>
              <p:spPr>
                <a:xfrm>
                  <a:off x="7418516" y="3799979"/>
                  <a:ext cx="104390" cy="10439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38"/>
                <p:cNvSpPr/>
                <p:nvPr/>
              </p:nvSpPr>
              <p:spPr>
                <a:xfrm>
                  <a:off x="7506149" y="3927455"/>
                  <a:ext cx="119781" cy="119781"/>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38"/>
                <p:cNvSpPr/>
                <p:nvPr/>
              </p:nvSpPr>
              <p:spPr>
                <a:xfrm>
                  <a:off x="7360556" y="3610375"/>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Oval 38"/>
                <p:cNvSpPr/>
                <p:nvPr/>
              </p:nvSpPr>
              <p:spPr>
                <a:xfrm>
                  <a:off x="7662887" y="3763918"/>
                  <a:ext cx="67728" cy="6772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Oval 38"/>
                <p:cNvSpPr/>
                <p:nvPr/>
              </p:nvSpPr>
              <p:spPr>
                <a:xfrm>
                  <a:off x="7380322" y="3319680"/>
                  <a:ext cx="120350" cy="120350"/>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38"/>
                <p:cNvSpPr/>
                <p:nvPr/>
              </p:nvSpPr>
              <p:spPr>
                <a:xfrm>
                  <a:off x="7609496" y="3387719"/>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38"/>
                <p:cNvSpPr/>
                <p:nvPr/>
              </p:nvSpPr>
              <p:spPr>
                <a:xfrm>
                  <a:off x="7520689" y="3032832"/>
                  <a:ext cx="121255" cy="121255"/>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Oval 38"/>
                <p:cNvSpPr/>
                <p:nvPr/>
              </p:nvSpPr>
              <p:spPr>
                <a:xfrm>
                  <a:off x="7616766" y="3216122"/>
                  <a:ext cx="92242" cy="92242"/>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Oval 38"/>
                <p:cNvSpPr/>
                <p:nvPr/>
              </p:nvSpPr>
              <p:spPr>
                <a:xfrm>
                  <a:off x="7414345" y="3130187"/>
                  <a:ext cx="83818" cy="83818"/>
                </a:xfrm>
                <a:prstGeom prst="ellipse">
                  <a:avLst/>
                </a:prstGeom>
                <a:no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21" name="Down Arrow 6"/>
            <p:cNvSpPr/>
            <p:nvPr/>
          </p:nvSpPr>
          <p:spPr>
            <a:xfrm rot="16200000">
              <a:off x="8161763" y="4358825"/>
              <a:ext cx="144068" cy="2365428"/>
            </a:xfrm>
            <a:prstGeom prst="downArrow">
              <a:avLst/>
            </a:prstGeom>
            <a:gradFill>
              <a:gsLst>
                <a:gs pos="0">
                  <a:srgbClr val="FFFFFF"/>
                </a:gs>
                <a:gs pos="88000">
                  <a:srgbClr val="94E1F0">
                    <a:alpha val="80784"/>
                  </a:srgbClr>
                </a:gs>
              </a:gsLst>
            </a:gradFill>
            <a:ln w="9525">
              <a:solidFill>
                <a:srgbClr val="649ED2"/>
              </a:solidFill>
            </a:ln>
            <a:effectLst>
              <a:outerShdw blurRad="88900" dist="50800" dir="3240000" algn="ctr" rotWithShape="0">
                <a:srgbClr val="000000">
                  <a:alpha val="17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29803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Rayleigh </a:t>
            </a:r>
            <a:r>
              <a:rPr lang="en-US" dirty="0" err="1" smtClean="0">
                <a:latin typeface="Saira Condensed" panose="00000506000000000000" pitchFamily="2" charset="0"/>
              </a:rPr>
              <a:t>Scaterring</a:t>
            </a:r>
            <a:endParaRPr lang="es-ES" dirty="0">
              <a:latin typeface="Saira Condensed" panose="00000506000000000000" pitchFamily="2" charset="0"/>
            </a:endParaRPr>
          </a:p>
        </p:txBody>
      </p:sp>
      <p:sp>
        <p:nvSpPr>
          <p:cNvPr id="3" name="Marcador de contenido 2"/>
          <p:cNvSpPr>
            <a:spLocks noGrp="1"/>
          </p:cNvSpPr>
          <p:nvPr>
            <p:ph idx="1"/>
          </p:nvPr>
        </p:nvSpPr>
        <p:spPr/>
        <p:txBody>
          <a:bodyPr/>
          <a:lstStyle/>
          <a:p>
            <a:pPr>
              <a:buFontTx/>
              <a:buChar char="-"/>
            </a:pPr>
            <a:r>
              <a:rPr lang="es-ES" dirty="0" err="1" smtClean="0"/>
              <a:t>Caused</a:t>
            </a:r>
            <a:r>
              <a:rPr lang="es-ES" dirty="0" smtClean="0"/>
              <a:t> </a:t>
            </a:r>
            <a:r>
              <a:rPr lang="es-ES" dirty="0" err="1" smtClean="0"/>
              <a:t>by</a:t>
            </a:r>
            <a:r>
              <a:rPr lang="es-ES" dirty="0" smtClean="0"/>
              <a:t> </a:t>
            </a:r>
            <a:r>
              <a:rPr lang="es-ES" dirty="0" err="1" smtClean="0"/>
              <a:t>small</a:t>
            </a:r>
            <a:r>
              <a:rPr lang="es-ES" dirty="0" smtClean="0"/>
              <a:t> </a:t>
            </a:r>
            <a:r>
              <a:rPr lang="es-ES" dirty="0" err="1" smtClean="0"/>
              <a:t>molecules</a:t>
            </a:r>
            <a:r>
              <a:rPr lang="es-ES" dirty="0" smtClean="0"/>
              <a:t> in </a:t>
            </a:r>
            <a:r>
              <a:rPr lang="es-ES" dirty="0" err="1" smtClean="0"/>
              <a:t>the</a:t>
            </a:r>
            <a:r>
              <a:rPr lang="es-ES" dirty="0" smtClean="0"/>
              <a:t> air</a:t>
            </a:r>
          </a:p>
          <a:p>
            <a:pPr>
              <a:buFontTx/>
              <a:buChar char="-"/>
            </a:pPr>
            <a:r>
              <a:rPr lang="es-ES" dirty="0" err="1" smtClean="0"/>
              <a:t>Scaters</a:t>
            </a:r>
            <a:r>
              <a:rPr lang="es-ES" dirty="0" smtClean="0"/>
              <a:t> more </a:t>
            </a:r>
            <a:r>
              <a:rPr lang="es-ES" dirty="0" err="1" smtClean="0"/>
              <a:t>heavily</a:t>
            </a:r>
            <a:r>
              <a:rPr lang="es-ES" dirty="0" smtClean="0"/>
              <a:t> at </a:t>
            </a:r>
            <a:r>
              <a:rPr lang="es-ES" dirty="0" err="1" smtClean="0"/>
              <a:t>shorter</a:t>
            </a:r>
            <a:r>
              <a:rPr lang="es-ES" dirty="0" smtClean="0"/>
              <a:t> </a:t>
            </a:r>
            <a:r>
              <a:rPr lang="es-ES" dirty="0" err="1" smtClean="0"/>
              <a:t>wavelengths</a:t>
            </a:r>
            <a:r>
              <a:rPr lang="es-ES" dirty="0" smtClean="0"/>
              <a:t> (blue </a:t>
            </a:r>
            <a:r>
              <a:rPr lang="es-ES" dirty="0" err="1" smtClean="0"/>
              <a:t>first</a:t>
            </a:r>
            <a:r>
              <a:rPr lang="es-ES" dirty="0" smtClean="0"/>
              <a:t>, </a:t>
            </a:r>
            <a:r>
              <a:rPr lang="es-ES" dirty="0" err="1" smtClean="0"/>
              <a:t>then</a:t>
            </a:r>
            <a:r>
              <a:rPr lang="es-ES" dirty="0" smtClean="0"/>
              <a:t> </a:t>
            </a:r>
            <a:r>
              <a:rPr lang="es-ES" dirty="0" err="1" smtClean="0"/>
              <a:t>geren</a:t>
            </a:r>
            <a:r>
              <a:rPr lang="es-ES" dirty="0"/>
              <a:t> </a:t>
            </a:r>
            <a:r>
              <a:rPr lang="es-ES" dirty="0" smtClean="0"/>
              <a:t>and </a:t>
            </a:r>
            <a:r>
              <a:rPr lang="es-ES" dirty="0" err="1" smtClean="0"/>
              <a:t>finally</a:t>
            </a:r>
            <a:r>
              <a:rPr lang="es-ES" dirty="0" smtClean="0"/>
              <a:t> red)</a:t>
            </a:r>
          </a:p>
          <a:p>
            <a:pPr>
              <a:buFontTx/>
              <a:buChar char="-"/>
            </a:pPr>
            <a:r>
              <a:rPr lang="es-ES" dirty="0" err="1" smtClean="0"/>
              <a:t>Why</a:t>
            </a:r>
            <a:r>
              <a:rPr lang="es-ES" dirty="0" smtClean="0"/>
              <a:t> </a:t>
            </a:r>
            <a:r>
              <a:rPr lang="es-ES" dirty="0" err="1" smtClean="0"/>
              <a:t>is</a:t>
            </a:r>
            <a:r>
              <a:rPr lang="es-ES" dirty="0" smtClean="0"/>
              <a:t> </a:t>
            </a:r>
            <a:r>
              <a:rPr lang="es-ES" dirty="0" err="1" smtClean="0"/>
              <a:t>the</a:t>
            </a:r>
            <a:r>
              <a:rPr lang="es-ES" dirty="0" smtClean="0"/>
              <a:t> </a:t>
            </a:r>
            <a:r>
              <a:rPr lang="es-ES" dirty="0" err="1" smtClean="0"/>
              <a:t>sky</a:t>
            </a:r>
            <a:r>
              <a:rPr lang="es-ES" dirty="0" smtClean="0"/>
              <a:t> blue </a:t>
            </a:r>
            <a:r>
              <a:rPr lang="es-ES" dirty="0" err="1" smtClean="0"/>
              <a:t>then</a:t>
            </a:r>
            <a:r>
              <a:rPr lang="es-ES" dirty="0" smtClean="0"/>
              <a:t>? </a:t>
            </a:r>
            <a:r>
              <a:rPr lang="es-ES" dirty="0" err="1" smtClean="0"/>
              <a:t>Why</a:t>
            </a:r>
            <a:r>
              <a:rPr lang="es-ES" dirty="0" smtClean="0"/>
              <a:t> </a:t>
            </a:r>
            <a:r>
              <a:rPr lang="es-ES" dirty="0" err="1" smtClean="0"/>
              <a:t>is</a:t>
            </a:r>
            <a:r>
              <a:rPr lang="es-ES" dirty="0" smtClean="0"/>
              <a:t> </a:t>
            </a:r>
            <a:r>
              <a:rPr lang="es-ES" dirty="0" err="1" smtClean="0"/>
              <a:t>it</a:t>
            </a:r>
            <a:r>
              <a:rPr lang="es-ES" dirty="0" smtClean="0"/>
              <a:t> red at </a:t>
            </a:r>
            <a:r>
              <a:rPr lang="es-ES" dirty="0" err="1" smtClean="0"/>
              <a:t>sunset</a:t>
            </a:r>
            <a:r>
              <a:rPr lang="es-ES" dirty="0"/>
              <a:t>?</a:t>
            </a:r>
            <a:endParaRPr lang="es-ES" dirty="0" smtClean="0"/>
          </a:p>
          <a:p>
            <a:pPr marL="0" indent="0">
              <a:buNone/>
            </a:pPr>
            <a:endParaRPr lang="es-ES" dirty="0"/>
          </a:p>
        </p:txBody>
      </p:sp>
      <p:pic>
        <p:nvPicPr>
          <p:cNvPr id="4" name="Imagen 3" descr="Resultado de imagen de visible light spectrum"/>
          <p:cNvPicPr/>
          <p:nvPr/>
        </p:nvPicPr>
        <p:blipFill>
          <a:blip r:embed="rId4">
            <a:extLst>
              <a:ext uri="{28A0092B-C50C-407E-A947-70E740481C1C}">
                <a14:useLocalDpi xmlns:a14="http://schemas.microsoft.com/office/drawing/2010/main" val="0"/>
              </a:ext>
            </a:extLst>
          </a:blip>
          <a:srcRect/>
          <a:stretch>
            <a:fillRect/>
          </a:stretch>
        </p:blipFill>
        <p:spPr bwMode="auto">
          <a:xfrm>
            <a:off x="2702882" y="3905042"/>
            <a:ext cx="6786235" cy="2778609"/>
          </a:xfrm>
          <a:prstGeom prst="rect">
            <a:avLst/>
          </a:prstGeom>
          <a:noFill/>
          <a:ln>
            <a:noFill/>
          </a:ln>
        </p:spPr>
      </p:pic>
    </p:spTree>
    <p:extLst>
      <p:ext uri="{BB962C8B-B14F-4D97-AF65-F5344CB8AC3E}">
        <p14:creationId xmlns:p14="http://schemas.microsoft.com/office/powerpoint/2010/main" val="2961834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6" name="CuadroTexto 5"/>
          <p:cNvSpPr txBox="1"/>
          <p:nvPr/>
        </p:nvSpPr>
        <p:spPr>
          <a:xfrm>
            <a:off x="590469" y="948409"/>
            <a:ext cx="5129463" cy="646331"/>
          </a:xfrm>
          <a:prstGeom prst="rect">
            <a:avLst/>
          </a:prstGeom>
          <a:noFill/>
        </p:spPr>
        <p:txBody>
          <a:bodyPr wrap="square" rtlCol="0">
            <a:spAutoFit/>
          </a:bodyPr>
          <a:lstStyle/>
          <a:p>
            <a:pPr algn="ctr"/>
            <a:r>
              <a:rPr lang="en-US" sz="3600" dirty="0" smtClean="0">
                <a:latin typeface="Saira Condensed" panose="00000506000000000000" pitchFamily="2" charset="0"/>
              </a:rPr>
              <a:t>Dawn &amp; dusk</a:t>
            </a:r>
            <a:endParaRPr lang="es-ES" sz="3600" dirty="0">
              <a:latin typeface="Saira Condensed" panose="00000506000000000000" pitchFamily="2" charset="0"/>
            </a:endParaRPr>
          </a:p>
        </p:txBody>
      </p:sp>
      <p:sp>
        <p:nvSpPr>
          <p:cNvPr id="7" name="CuadroTexto 6"/>
          <p:cNvSpPr txBox="1"/>
          <p:nvPr/>
        </p:nvSpPr>
        <p:spPr>
          <a:xfrm>
            <a:off x="6310401" y="948410"/>
            <a:ext cx="5129463" cy="646331"/>
          </a:xfrm>
          <a:prstGeom prst="rect">
            <a:avLst/>
          </a:prstGeom>
          <a:noFill/>
        </p:spPr>
        <p:txBody>
          <a:bodyPr wrap="square" rtlCol="0">
            <a:spAutoFit/>
          </a:bodyPr>
          <a:lstStyle/>
          <a:p>
            <a:pPr algn="ctr"/>
            <a:r>
              <a:rPr lang="en-US" sz="3600" dirty="0" smtClean="0">
                <a:latin typeface="Saira Condensed" panose="00000506000000000000" pitchFamily="2" charset="0"/>
              </a:rPr>
              <a:t>Middle of day</a:t>
            </a:r>
            <a:endParaRPr lang="es-ES" sz="3600" dirty="0">
              <a:latin typeface="Saira Condensed" panose="00000506000000000000" pitchFamily="2" charset="0"/>
            </a:endParaRPr>
          </a:p>
        </p:txBody>
      </p:sp>
      <p:sp>
        <p:nvSpPr>
          <p:cNvPr id="11" name="Flowchart: Manual Operation 15"/>
          <p:cNvSpPr/>
          <p:nvPr/>
        </p:nvSpPr>
        <p:spPr>
          <a:xfrm flipH="1">
            <a:off x="8988290" y="3005139"/>
            <a:ext cx="60576" cy="1368380"/>
          </a:xfrm>
          <a:prstGeom prst="flowChartManualOperation">
            <a:avLst/>
          </a:prstGeom>
          <a:gradFill>
            <a:gsLst>
              <a:gs pos="0">
                <a:schemeClr val="accent1">
                  <a:tint val="100000"/>
                  <a:shade val="100000"/>
                  <a:satMod val="130000"/>
                </a:schemeClr>
              </a:gs>
              <a:gs pos="48000">
                <a:srgbClr val="84BBED">
                  <a:alpha val="77000"/>
                </a:srgbClr>
              </a:gs>
              <a:gs pos="100000">
                <a:srgbClr val="D7E6F5">
                  <a:alpha val="98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3511" y="2534139"/>
            <a:ext cx="6063542" cy="3383280"/>
          </a:xfrm>
          <a:prstGeom prst="rect">
            <a:avLst/>
          </a:prstGeom>
        </p:spPr>
      </p:pic>
      <p:sp>
        <p:nvSpPr>
          <p:cNvPr id="12" name="Flowchart: Manual Operation 15"/>
          <p:cNvSpPr/>
          <p:nvPr/>
        </p:nvSpPr>
        <p:spPr>
          <a:xfrm rot="-5040000" flipH="1">
            <a:off x="1829457" y="3271463"/>
            <a:ext cx="60576" cy="2131466"/>
          </a:xfrm>
          <a:prstGeom prst="flowChartManualOperation">
            <a:avLst/>
          </a:prstGeom>
          <a:gradFill>
            <a:gsLst>
              <a:gs pos="0">
                <a:srgbClr val="FF0000"/>
              </a:gs>
              <a:gs pos="48000">
                <a:srgbClr val="FFFF00"/>
              </a:gs>
              <a:gs pos="100000">
                <a:srgbClr val="FFC000">
                  <a:alpha val="16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34139"/>
            <a:ext cx="6063541" cy="3383280"/>
          </a:xfrm>
          <a:prstGeom prst="rect">
            <a:avLst/>
          </a:prstGeom>
        </p:spPr>
      </p:pic>
      <p:cxnSp>
        <p:nvCxnSpPr>
          <p:cNvPr id="14" name="Conector recto de flecha 13"/>
          <p:cNvCxnSpPr/>
          <p:nvPr/>
        </p:nvCxnSpPr>
        <p:spPr>
          <a:xfrm>
            <a:off x="1824038" y="4373519"/>
            <a:ext cx="1098768" cy="105199"/>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flipV="1">
            <a:off x="9069815" y="3903181"/>
            <a:ext cx="366" cy="470338"/>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uadroTexto 22"/>
              <p:cNvSpPr txBox="1"/>
              <p:nvPr/>
            </p:nvSpPr>
            <p:spPr>
              <a:xfrm>
                <a:off x="381759" y="3473885"/>
                <a:ext cx="5156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07:00</m:t>
                      </m:r>
                    </m:oMath>
                  </m:oMathPara>
                </a14:m>
                <a:endParaRPr lang="es-ES" sz="1400"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381759" y="3473885"/>
                <a:ext cx="515654" cy="215444"/>
              </a:xfrm>
              <a:prstGeom prst="rect">
                <a:avLst/>
              </a:prstGeom>
              <a:blipFill rotWithShape="0">
                <a:blip r:embed="rId6"/>
                <a:stretch>
                  <a:fillRect l="-7143" r="-8333" b="-571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p:cNvSpPr txBox="1"/>
              <p:nvPr/>
            </p:nvSpPr>
            <p:spPr>
              <a:xfrm>
                <a:off x="8770164" y="2318695"/>
                <a:ext cx="51565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4:00</m:t>
                      </m:r>
                    </m:oMath>
                  </m:oMathPara>
                </a14:m>
                <a:endParaRPr lang="es-ES" sz="1400"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8770164" y="2318695"/>
                <a:ext cx="515654" cy="215444"/>
              </a:xfrm>
              <a:prstGeom prst="rect">
                <a:avLst/>
              </a:prstGeom>
              <a:blipFill rotWithShape="0">
                <a:blip r:embed="rId7"/>
                <a:stretch>
                  <a:fillRect l="-7143" r="-8333" b="-2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CuadroTexto 24"/>
              <p:cNvSpPr txBox="1"/>
              <p:nvPr/>
            </p:nvSpPr>
            <p:spPr>
              <a:xfrm>
                <a:off x="2229440" y="4417756"/>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s-ES"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2229440" y="4417756"/>
                <a:ext cx="287963" cy="276999"/>
              </a:xfrm>
              <a:prstGeom prst="rect">
                <a:avLst/>
              </a:prstGeom>
              <a:blipFill rotWithShape="0">
                <a:blip r:embed="rId8"/>
                <a:stretch>
                  <a:fillRect l="-21277" r="-6383" b="-1555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9109365" y="398876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s-ES"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9109365" y="3988766"/>
                <a:ext cx="293285" cy="276999"/>
              </a:xfrm>
              <a:prstGeom prst="rect">
                <a:avLst/>
              </a:prstGeom>
              <a:blipFill rotWithShape="0">
                <a:blip r:embed="rId9"/>
                <a:stretch>
                  <a:fillRect l="-20833" r="-8333" b="-1521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p:cNvSpPr txBox="1"/>
              <p:nvPr/>
            </p:nvSpPr>
            <p:spPr>
              <a:xfrm>
                <a:off x="5372214" y="6132863"/>
                <a:ext cx="12825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2</m:t>
                          </m:r>
                        </m:sub>
                      </m:sSub>
                    </m:oMath>
                  </m:oMathPara>
                </a14:m>
                <a:endParaRPr lang="es-ES" sz="2400" dirty="0"/>
              </a:p>
            </p:txBody>
          </p:sp>
        </mc:Choice>
        <mc:Fallback xmlns="">
          <p:sp>
            <p:nvSpPr>
              <p:cNvPr id="27" name="CuadroTexto 26"/>
              <p:cNvSpPr txBox="1">
                <a:spLocks noRot="1" noChangeAspect="1" noMove="1" noResize="1" noEditPoints="1" noAdjustHandles="1" noChangeArrowheads="1" noChangeShapeType="1" noTextEdit="1"/>
              </p:cNvSpPr>
              <p:nvPr/>
            </p:nvSpPr>
            <p:spPr>
              <a:xfrm>
                <a:off x="5372214" y="6132863"/>
                <a:ext cx="1282594" cy="369332"/>
              </a:xfrm>
              <a:prstGeom prst="rect">
                <a:avLst/>
              </a:prstGeom>
              <a:blipFill rotWithShape="0">
                <a:blip r:embed="rId10"/>
                <a:stretch>
                  <a:fillRect l="-5687" r="-1422" b="-13115"/>
                </a:stretch>
              </a:blipFill>
            </p:spPr>
            <p:txBody>
              <a:bodyPr/>
              <a:lstStyle/>
              <a:p>
                <a:r>
                  <a:rPr lang="es-ES">
                    <a:noFill/>
                  </a:rPr>
                  <a:t> </a:t>
                </a:r>
              </a:p>
            </p:txBody>
          </p:sp>
        </mc:Fallback>
      </mc:AlternateContent>
    </p:spTree>
    <p:extLst>
      <p:ext uri="{BB962C8B-B14F-4D97-AF65-F5344CB8AC3E}">
        <p14:creationId xmlns:p14="http://schemas.microsoft.com/office/powerpoint/2010/main" val="3640933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Mie </a:t>
            </a:r>
            <a:r>
              <a:rPr lang="en-US" dirty="0" err="1" smtClean="0">
                <a:latin typeface="Saira Condensed" panose="00000506000000000000" pitchFamily="2" charset="0"/>
              </a:rPr>
              <a:t>Scaterring</a:t>
            </a:r>
            <a:endParaRPr lang="es-ES" dirty="0">
              <a:latin typeface="Saira Condensed" panose="00000506000000000000" pitchFamily="2" charset="0"/>
            </a:endParaRPr>
          </a:p>
        </p:txBody>
      </p:sp>
      <p:sp>
        <p:nvSpPr>
          <p:cNvPr id="3" name="Marcador de contenido 2"/>
          <p:cNvSpPr>
            <a:spLocks noGrp="1"/>
          </p:cNvSpPr>
          <p:nvPr>
            <p:ph idx="1"/>
          </p:nvPr>
        </p:nvSpPr>
        <p:spPr/>
        <p:txBody>
          <a:bodyPr/>
          <a:lstStyle/>
          <a:p>
            <a:pPr>
              <a:buFontTx/>
              <a:buChar char="-"/>
            </a:pPr>
            <a:r>
              <a:rPr lang="es-ES" dirty="0" err="1" smtClean="0"/>
              <a:t>Caused</a:t>
            </a:r>
            <a:r>
              <a:rPr lang="es-ES" dirty="0" smtClean="0"/>
              <a:t> </a:t>
            </a:r>
            <a:r>
              <a:rPr lang="es-ES" dirty="0" err="1" smtClean="0"/>
              <a:t>by</a:t>
            </a:r>
            <a:r>
              <a:rPr lang="es-ES" dirty="0" smtClean="0"/>
              <a:t> </a:t>
            </a:r>
            <a:r>
              <a:rPr lang="es-ES" dirty="0" err="1" smtClean="0"/>
              <a:t>larger</a:t>
            </a:r>
            <a:r>
              <a:rPr lang="es-ES" dirty="0" smtClean="0"/>
              <a:t> </a:t>
            </a:r>
            <a:r>
              <a:rPr lang="es-ES" dirty="0" err="1" smtClean="0"/>
              <a:t>particles</a:t>
            </a:r>
            <a:r>
              <a:rPr lang="es-ES" dirty="0" smtClean="0"/>
              <a:t> </a:t>
            </a:r>
            <a:r>
              <a:rPr lang="es-ES" dirty="0" err="1" smtClean="0"/>
              <a:t>called</a:t>
            </a:r>
            <a:r>
              <a:rPr lang="es-ES" dirty="0" smtClean="0"/>
              <a:t> </a:t>
            </a:r>
            <a:r>
              <a:rPr lang="es-ES" dirty="0" err="1" smtClean="0"/>
              <a:t>aerosols</a:t>
            </a:r>
            <a:r>
              <a:rPr lang="es-ES" dirty="0" smtClean="0"/>
              <a:t> (</a:t>
            </a:r>
            <a:r>
              <a:rPr lang="es-ES" dirty="0" err="1" smtClean="0"/>
              <a:t>such</a:t>
            </a:r>
            <a:r>
              <a:rPr lang="es-ES" dirty="0" smtClean="0"/>
              <a:t> as </a:t>
            </a:r>
            <a:r>
              <a:rPr lang="es-ES" dirty="0" err="1" smtClean="0"/>
              <a:t>dust</a:t>
            </a:r>
            <a:r>
              <a:rPr lang="es-ES" dirty="0" smtClean="0"/>
              <a:t> and </a:t>
            </a:r>
            <a:r>
              <a:rPr lang="es-ES" dirty="0" err="1" smtClean="0"/>
              <a:t>pollution</a:t>
            </a:r>
            <a:r>
              <a:rPr lang="es-ES" dirty="0"/>
              <a:t>)</a:t>
            </a:r>
            <a:endParaRPr lang="es-ES" dirty="0" smtClean="0"/>
          </a:p>
          <a:p>
            <a:pPr>
              <a:buFontTx/>
              <a:buChar char="-"/>
            </a:pPr>
            <a:r>
              <a:rPr lang="es-ES" dirty="0" err="1" smtClean="0"/>
              <a:t>Tends</a:t>
            </a:r>
            <a:r>
              <a:rPr lang="es-ES" dirty="0" smtClean="0"/>
              <a:t> </a:t>
            </a:r>
            <a:r>
              <a:rPr lang="es-ES" dirty="0" err="1" smtClean="0"/>
              <a:t>to</a:t>
            </a:r>
            <a:r>
              <a:rPr lang="es-ES" dirty="0" smtClean="0"/>
              <a:t> </a:t>
            </a:r>
            <a:r>
              <a:rPr lang="es-ES" dirty="0" err="1" smtClean="0"/>
              <a:t>scatter</a:t>
            </a:r>
            <a:r>
              <a:rPr lang="es-ES" dirty="0" smtClean="0"/>
              <a:t> </a:t>
            </a:r>
            <a:r>
              <a:rPr lang="es-ES" dirty="0" err="1" smtClean="0"/>
              <a:t>all</a:t>
            </a:r>
            <a:r>
              <a:rPr lang="es-ES" dirty="0" smtClean="0"/>
              <a:t> </a:t>
            </a:r>
            <a:r>
              <a:rPr lang="es-ES" dirty="0" err="1" smtClean="0"/>
              <a:t>wavelengths</a:t>
            </a:r>
            <a:r>
              <a:rPr lang="es-ES" dirty="0" smtClean="0"/>
              <a:t> </a:t>
            </a:r>
            <a:r>
              <a:rPr lang="es-ES" dirty="0" err="1" smtClean="0"/>
              <a:t>equally</a:t>
            </a:r>
            <a:endParaRPr lang="es-ES" dirty="0" smtClean="0"/>
          </a:p>
          <a:p>
            <a:pPr>
              <a:buFontTx/>
              <a:buChar char="-"/>
            </a:pPr>
            <a:r>
              <a:rPr lang="en-US" dirty="0" smtClean="0"/>
              <a:t>Highly directional on forward lobe (anisotropic)</a:t>
            </a:r>
          </a:p>
          <a:p>
            <a:pPr>
              <a:buFontTx/>
              <a:buChar char="-"/>
            </a:pPr>
            <a:r>
              <a:rPr lang="en-US" dirty="0" smtClean="0"/>
              <a:t>High </a:t>
            </a:r>
            <a:r>
              <a:rPr lang="en-US" dirty="0" err="1" smtClean="0"/>
              <a:t>absortion</a:t>
            </a:r>
            <a:r>
              <a:rPr lang="en-US" dirty="0" smtClean="0"/>
              <a:t> proportion</a:t>
            </a:r>
            <a:endParaRPr lang="es-ES" dirty="0"/>
          </a:p>
          <a:p>
            <a:pPr>
              <a:buFontTx/>
              <a:buChar char="-"/>
            </a:pPr>
            <a:r>
              <a:rPr lang="es-ES" dirty="0" smtClean="0"/>
              <a:t>Produces halo </a:t>
            </a:r>
            <a:r>
              <a:rPr lang="es-ES" dirty="0" err="1" smtClean="0"/>
              <a:t>on</a:t>
            </a:r>
            <a:r>
              <a:rPr lang="es-ES" dirty="0" smtClean="0"/>
              <a:t> </a:t>
            </a:r>
            <a:r>
              <a:rPr lang="es-ES" dirty="0" err="1" smtClean="0"/>
              <a:t>sun</a:t>
            </a:r>
            <a:r>
              <a:rPr lang="es-ES" dirty="0" smtClean="0"/>
              <a:t> </a:t>
            </a:r>
            <a:r>
              <a:rPr lang="es-ES" dirty="0" err="1" smtClean="0"/>
              <a:t>on</a:t>
            </a:r>
            <a:r>
              <a:rPr lang="es-ES" dirty="0" smtClean="0"/>
              <a:t> </a:t>
            </a:r>
            <a:r>
              <a:rPr lang="es-ES" dirty="0" err="1" smtClean="0"/>
              <a:t>hazy</a:t>
            </a:r>
            <a:r>
              <a:rPr lang="es-ES" dirty="0" smtClean="0"/>
              <a:t> </a:t>
            </a:r>
            <a:r>
              <a:rPr lang="es-ES" dirty="0" err="1" smtClean="0"/>
              <a:t>days</a:t>
            </a:r>
            <a:endParaRPr lang="es-ES" dirty="0" smtClean="0"/>
          </a:p>
          <a:p>
            <a:pPr marL="0" indent="0">
              <a:buNone/>
            </a:pPr>
            <a:endParaRPr lang="es-ES" dirty="0"/>
          </a:p>
        </p:txBody>
      </p:sp>
      <p:pic>
        <p:nvPicPr>
          <p:cNvPr id="1026" name="Picture 2" descr="Resultado de imagen de mie scatt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30" y="4730749"/>
            <a:ext cx="573405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993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94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The phase function</a:t>
            </a:r>
            <a:endParaRPr lang="es-ES" dirty="0">
              <a:latin typeface="Saira Condensed" panose="00000506000000000000" pitchFamily="2"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048190860"/>
              </p:ext>
            </p:extLst>
          </p:nvPr>
        </p:nvGraphicFramePr>
        <p:xfrm>
          <a:off x="7021551" y="2423666"/>
          <a:ext cx="3863589" cy="1461229"/>
        </p:xfrm>
        <a:graphic>
          <a:graphicData uri="http://schemas.openxmlformats.org/presentationml/2006/ole">
            <mc:AlternateContent xmlns:mc="http://schemas.openxmlformats.org/markup-compatibility/2006">
              <mc:Choice xmlns:v="urn:schemas-microsoft-com:vml" Requires="v">
                <p:oleObj spid="_x0000_s2072" r:id="rId6" imgW="3961800" imgH="1498320" progId="">
                  <p:embed/>
                </p:oleObj>
              </mc:Choice>
              <mc:Fallback>
                <p:oleObj r:id="rId6" imgW="3961800" imgH="1498320" progId="">
                  <p:embed/>
                  <p:pic>
                    <p:nvPicPr>
                      <p:cNvPr id="0" name=""/>
                      <p:cNvPicPr/>
                      <p:nvPr/>
                    </p:nvPicPr>
                    <p:blipFill>
                      <a:blip r:embed="rId7"/>
                      <a:stretch>
                        <a:fillRect/>
                      </a:stretch>
                    </p:blipFill>
                    <p:spPr>
                      <a:xfrm>
                        <a:off x="7021551" y="2423666"/>
                        <a:ext cx="3863589" cy="1461229"/>
                      </a:xfrm>
                      <a:prstGeom prst="rect">
                        <a:avLst/>
                      </a:prstGeom>
                    </p:spPr>
                  </p:pic>
                </p:oleObj>
              </mc:Fallback>
            </mc:AlternateContent>
          </a:graphicData>
        </a:graphic>
      </p:graphicFrame>
      <p:sp>
        <p:nvSpPr>
          <p:cNvPr id="13" name="TextBox 3"/>
          <p:cNvSpPr txBox="1"/>
          <p:nvPr/>
        </p:nvSpPr>
        <p:spPr>
          <a:xfrm>
            <a:off x="7318995" y="4030520"/>
            <a:ext cx="3317143" cy="830997"/>
          </a:xfrm>
          <a:prstGeom prst="rect">
            <a:avLst/>
          </a:prstGeom>
          <a:noFill/>
        </p:spPr>
        <p:txBody>
          <a:bodyPr wrap="square" rtlCol="0">
            <a:spAutoFit/>
          </a:bodyPr>
          <a:lstStyle/>
          <a:p>
            <a:pPr algn="ctr"/>
            <a:r>
              <a:rPr lang="en-CA" sz="1400" dirty="0" smtClean="0"/>
              <a:t>Phase functions can be very complex</a:t>
            </a:r>
          </a:p>
          <a:p>
            <a:pPr algn="ctr"/>
            <a:r>
              <a:rPr lang="en-CA" sz="1400" dirty="0" smtClean="0"/>
              <a:t>Example: clouds phase function</a:t>
            </a:r>
          </a:p>
          <a:p>
            <a:r>
              <a:rPr lang="en-CA" sz="1000" dirty="0" smtClean="0"/>
              <a:t>Source: </a:t>
            </a:r>
            <a:r>
              <a:rPr lang="en-CA" sz="1000" dirty="0" err="1" smtClean="0"/>
              <a:t>Bouthors</a:t>
            </a:r>
            <a:r>
              <a:rPr lang="en-CA" sz="1000" dirty="0" smtClean="0"/>
              <a:t> et al, “Real-time </a:t>
            </a:r>
            <a:r>
              <a:rPr lang="en-CA" sz="1000" dirty="0"/>
              <a:t>realistic illumination and shading of </a:t>
            </a:r>
            <a:r>
              <a:rPr lang="en-CA" sz="1000" dirty="0" err="1"/>
              <a:t>stratiform</a:t>
            </a:r>
            <a:r>
              <a:rPr lang="en-CA" sz="1000" dirty="0"/>
              <a:t> </a:t>
            </a:r>
            <a:r>
              <a:rPr lang="en-CA" sz="1000" dirty="0" smtClean="0"/>
              <a:t>clouds”</a:t>
            </a:r>
            <a:endParaRPr lang="en-CA" sz="1000" dirty="0"/>
          </a:p>
        </p:txBody>
      </p:sp>
      <mc:AlternateContent xmlns:mc="http://schemas.openxmlformats.org/markup-compatibility/2006" xmlns:a14="http://schemas.microsoft.com/office/drawing/2010/main">
        <mc:Choice Requires="a14">
          <p:sp>
            <p:nvSpPr>
              <p:cNvPr id="15" name="TextBox 11"/>
              <p:cNvSpPr txBox="1"/>
              <p:nvPr/>
            </p:nvSpPr>
            <p:spPr>
              <a:xfrm>
                <a:off x="1535495" y="5115358"/>
                <a:ext cx="4864847" cy="1423018"/>
              </a:xfrm>
              <a:prstGeom prst="rect">
                <a:avLst/>
              </a:prstGeom>
              <a:noFill/>
            </p:spPr>
            <p:txBody>
              <a:bodyPr wrap="square" rtlCol="0">
                <a:spAutoFit/>
              </a:bodyPr>
              <a:lstStyle/>
              <a:p>
                <a:r>
                  <a:rPr lang="en-CA" dirty="0" smtClean="0"/>
                  <a:t>Light scattered in direction T(</a:t>
                </a:r>
                <a:r>
                  <a:rPr lang="el-GR" dirty="0" smtClean="0"/>
                  <a:t>α</a:t>
                </a:r>
                <a:r>
                  <a:rPr lang="en-CA" dirty="0" smtClean="0"/>
                  <a:t>)</a:t>
                </a:r>
                <a:br>
                  <a:rPr lang="en-CA" dirty="0" smtClean="0"/>
                </a:br>
                <a:endParaRPr lang="en-CA" sz="700" dirty="0" smtClean="0"/>
              </a:p>
              <a:p>
                <a:r>
                  <a:rPr lang="en-CA" dirty="0" smtClean="0"/>
                  <a:t>Energy conserving</a:t>
                </a:r>
              </a:p>
              <a:p>
                <a:pPr/>
                <a14:m>
                  <m:oMathPara xmlns:m="http://schemas.openxmlformats.org/officeDocument/2006/math">
                    <m:oMathParaPr>
                      <m:jc m:val="centerGroup"/>
                    </m:oMathParaPr>
                    <m:oMath xmlns:m="http://schemas.openxmlformats.org/officeDocument/2006/math">
                      <m:nary>
                        <m:naryPr>
                          <m:limLoc m:val="subSup"/>
                          <m:ctrlPr>
                            <a:rPr lang="en-CA" i="1">
                              <a:latin typeface="Cambria Math" panose="02040503050406030204" pitchFamily="18" charset="0"/>
                            </a:rPr>
                          </m:ctrlPr>
                        </m:naryPr>
                        <m:sub>
                          <m:r>
                            <a:rPr lang="en-CA" i="1">
                              <a:latin typeface="Cambria Math" panose="02040503050406030204" pitchFamily="18" charset="0"/>
                            </a:rPr>
                            <m:t>0</m:t>
                          </m:r>
                        </m:sub>
                        <m:sup>
                          <m:r>
                            <a:rPr lang="en-CA" i="1">
                              <a:latin typeface="Cambria Math" panose="02040503050406030204" pitchFamily="18" charset="0"/>
                            </a:rPr>
                            <m:t>2</m:t>
                          </m:r>
                          <m:r>
                            <a:rPr lang="en-CA" i="1">
                              <a:latin typeface="Cambria Math" panose="02040503050406030204" pitchFamily="18" charset="0"/>
                            </a:rPr>
                            <m:t>𝜋</m:t>
                          </m:r>
                        </m:sup>
                        <m:e>
                          <m:nary>
                            <m:naryPr>
                              <m:limLoc m:val="subSup"/>
                              <m:ctrlPr>
                                <a:rPr lang="en-CA" i="1">
                                  <a:latin typeface="Cambria Math" panose="02040503050406030204" pitchFamily="18" charset="0"/>
                                </a:rPr>
                              </m:ctrlPr>
                            </m:naryPr>
                            <m:sub>
                              <m:r>
                                <a:rPr lang="en-CA" i="1">
                                  <a:latin typeface="Cambria Math" panose="02040503050406030204" pitchFamily="18" charset="0"/>
                                </a:rPr>
                                <m:t>0</m:t>
                              </m:r>
                            </m:sub>
                            <m:sup>
                              <m:r>
                                <a:rPr lang="en-CA" i="1">
                                  <a:latin typeface="Cambria Math" panose="02040503050406030204" pitchFamily="18" charset="0"/>
                                </a:rPr>
                                <m:t>𝜋</m:t>
                              </m:r>
                            </m:sup>
                            <m:e>
                              <m:r>
                                <a:rPr lang="en-CA" i="1">
                                  <a:latin typeface="Cambria Math" panose="02040503050406030204" pitchFamily="18" charset="0"/>
                                </a:rPr>
                                <m:t>𝑃</m:t>
                              </m:r>
                              <m:d>
                                <m:dPr>
                                  <m:ctrlPr>
                                    <a:rPr lang="en-CA" i="1">
                                      <a:latin typeface="Cambria Math" panose="02040503050406030204" pitchFamily="18" charset="0"/>
                                    </a:rPr>
                                  </m:ctrlPr>
                                </m:dPr>
                                <m:e>
                                  <m:r>
                                    <a:rPr lang="en-CA" i="1">
                                      <a:latin typeface="Cambria Math" panose="02040503050406030204" pitchFamily="18" charset="0"/>
                                    </a:rPr>
                                    <m:t>𝜃</m:t>
                                  </m:r>
                                </m:e>
                              </m:d>
                              <m:box>
                                <m:boxPr>
                                  <m:diff m:val="on"/>
                                  <m:ctrlPr>
                                    <a:rPr lang="en-CA" i="1">
                                      <a:latin typeface="Cambria Math" panose="02040503050406030204" pitchFamily="18" charset="0"/>
                                    </a:rPr>
                                  </m:ctrlPr>
                                </m:boxPr>
                                <m:e>
                                  <m:r>
                                    <a:rPr lang="en-CA" i="1">
                                      <a:latin typeface="Cambria Math" panose="02040503050406030204" pitchFamily="18" charset="0"/>
                                    </a:rPr>
                                    <m:t>𝑑</m:t>
                                  </m:r>
                                  <m:r>
                                    <a:rPr lang="en-CA" i="1">
                                      <a:latin typeface="Cambria Math" panose="02040503050406030204" pitchFamily="18" charset="0"/>
                                    </a:rPr>
                                    <m:t>𝜃</m:t>
                                  </m:r>
                                </m:e>
                              </m:box>
                              <m:box>
                                <m:boxPr>
                                  <m:diff m:val="on"/>
                                  <m:ctrlPr>
                                    <a:rPr lang="en-CA" i="1">
                                      <a:latin typeface="Cambria Math" panose="02040503050406030204" pitchFamily="18" charset="0"/>
                                    </a:rPr>
                                  </m:ctrlPr>
                                </m:boxPr>
                                <m:e>
                                  <m:r>
                                    <a:rPr lang="en-CA" i="1">
                                      <a:latin typeface="Cambria Math" panose="02040503050406030204" pitchFamily="18" charset="0"/>
                                    </a:rPr>
                                    <m:t>𝑑</m:t>
                                  </m:r>
                                  <m:r>
                                    <a:rPr lang="en-CA" i="1">
                                      <a:latin typeface="Cambria Math" panose="02040503050406030204" pitchFamily="18" charset="0"/>
                                    </a:rPr>
                                    <m:t>𝜑</m:t>
                                  </m:r>
                                </m:e>
                              </m:box>
                            </m:e>
                          </m:nary>
                        </m:e>
                      </m:nary>
                      <m:r>
                        <a:rPr lang="en-CA" b="0" i="1" smtClean="0">
                          <a:latin typeface="Cambria Math" panose="02040503050406030204" pitchFamily="18" charset="0"/>
                        </a:rPr>
                        <m:t>=</m:t>
                      </m:r>
                      <m:r>
                        <a:rPr lang="en-CA" i="1">
                          <a:latin typeface="Cambria Math" panose="02040503050406030204" pitchFamily="18" charset="0"/>
                        </a:rPr>
                        <m:t>1</m:t>
                      </m:r>
                    </m:oMath>
                  </m:oMathPara>
                </a14:m>
                <a:endParaRPr lang="en-CA" dirty="0"/>
              </a:p>
            </p:txBody>
          </p:sp>
        </mc:Choice>
        <mc:Fallback xmlns="">
          <p:sp>
            <p:nvSpPr>
              <p:cNvPr id="15" name="TextBox 11"/>
              <p:cNvSpPr txBox="1">
                <a:spLocks noRot="1" noChangeAspect="1" noMove="1" noResize="1" noEditPoints="1" noAdjustHandles="1" noChangeArrowheads="1" noChangeShapeType="1" noTextEdit="1"/>
              </p:cNvSpPr>
              <p:nvPr/>
            </p:nvSpPr>
            <p:spPr>
              <a:xfrm>
                <a:off x="1535495" y="5115358"/>
                <a:ext cx="4864847" cy="1423018"/>
              </a:xfrm>
              <a:prstGeom prst="rect">
                <a:avLst/>
              </a:prstGeom>
              <a:blipFill rotWithShape="0">
                <a:blip r:embed="rId8"/>
                <a:stretch>
                  <a:fillRect l="-1128" t="-2137"/>
                </a:stretch>
              </a:blipFill>
            </p:spPr>
            <p:txBody>
              <a:bodyPr/>
              <a:lstStyle/>
              <a:p>
                <a:r>
                  <a:rPr lang="es-ES">
                    <a:noFill/>
                  </a:rPr>
                  <a:t> </a:t>
                </a:r>
              </a:p>
            </p:txBody>
          </p:sp>
        </mc:Fallback>
      </mc:AlternateContent>
      <p:grpSp>
        <p:nvGrpSpPr>
          <p:cNvPr id="22" name="Grupo 21"/>
          <p:cNvGrpSpPr/>
          <p:nvPr/>
        </p:nvGrpSpPr>
        <p:grpSpPr>
          <a:xfrm>
            <a:off x="1644095" y="2335883"/>
            <a:ext cx="3751582" cy="2525634"/>
            <a:chOff x="2025103" y="2271379"/>
            <a:chExt cx="3346997" cy="2253260"/>
          </a:xfrm>
        </p:grpSpPr>
        <p:sp>
          <p:nvSpPr>
            <p:cNvPr id="10" name="Arc 6"/>
            <p:cNvSpPr/>
            <p:nvPr/>
          </p:nvSpPr>
          <p:spPr>
            <a:xfrm>
              <a:off x="3866650" y="3331197"/>
              <a:ext cx="1086451" cy="1090477"/>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1" name="Rectangle 10"/>
            <p:cNvSpPr/>
            <p:nvPr/>
          </p:nvSpPr>
          <p:spPr>
            <a:xfrm>
              <a:off x="4382936" y="3466488"/>
              <a:ext cx="317716" cy="369332"/>
            </a:xfrm>
            <a:prstGeom prst="rect">
              <a:avLst/>
            </a:prstGeom>
          </p:spPr>
          <p:txBody>
            <a:bodyPr wrap="none">
              <a:spAutoFit/>
            </a:bodyPr>
            <a:lstStyle/>
            <a:p>
              <a:r>
                <a:rPr lang="el-GR" dirty="0"/>
                <a:t>α</a:t>
              </a:r>
              <a:endParaRPr lang="en-CA" dirty="0"/>
            </a:p>
          </p:txBody>
        </p:sp>
        <p:sp>
          <p:nvSpPr>
            <p:cNvPr id="12" name="Rectangle 13"/>
            <p:cNvSpPr/>
            <p:nvPr/>
          </p:nvSpPr>
          <p:spPr>
            <a:xfrm>
              <a:off x="4492872" y="2271379"/>
              <a:ext cx="612668" cy="369332"/>
            </a:xfrm>
            <a:prstGeom prst="rect">
              <a:avLst/>
            </a:prstGeom>
          </p:spPr>
          <p:txBody>
            <a:bodyPr wrap="none">
              <a:spAutoFit/>
            </a:bodyPr>
            <a:lstStyle/>
            <a:p>
              <a:r>
                <a:rPr lang="en-CA" dirty="0"/>
                <a:t>T(</a:t>
              </a:r>
              <a:r>
                <a:rPr lang="el-GR" dirty="0"/>
                <a:t>α</a:t>
              </a:r>
              <a:r>
                <a:rPr lang="en-CA" dirty="0"/>
                <a:t>)</a:t>
              </a:r>
            </a:p>
          </p:txBody>
        </p:sp>
        <p:sp>
          <p:nvSpPr>
            <p:cNvPr id="17" name="Down Arrow 5"/>
            <p:cNvSpPr/>
            <p:nvPr/>
          </p:nvSpPr>
          <p:spPr>
            <a:xfrm rot="16200000">
              <a:off x="4675877" y="3547077"/>
              <a:ext cx="310422" cy="10820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8" name="Down Arrow 5"/>
            <p:cNvSpPr/>
            <p:nvPr/>
          </p:nvSpPr>
          <p:spPr>
            <a:xfrm rot="16200000">
              <a:off x="2410905" y="3547077"/>
              <a:ext cx="310422" cy="10820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Down Arrow 6"/>
            <p:cNvSpPr/>
            <p:nvPr/>
          </p:nvSpPr>
          <p:spPr>
            <a:xfrm rot="12857568">
              <a:off x="4111117" y="2583960"/>
              <a:ext cx="351062" cy="1039926"/>
            </a:xfrm>
            <a:prstGeom prst="downArrow">
              <a:avLst/>
            </a:prstGeom>
            <a:gradFill>
              <a:gsLst>
                <a:gs pos="0">
                  <a:srgbClr val="FFFFFF"/>
                </a:gs>
                <a:gs pos="88000">
                  <a:srgbClr val="94E1F0">
                    <a:alpha val="80784"/>
                  </a:srgbClr>
                </a:gs>
              </a:gsLst>
            </a:gradFill>
            <a:ln w="9525">
              <a:solidFill>
                <a:srgbClr val="649ED2"/>
              </a:solidFill>
            </a:ln>
            <a:effectLst>
              <a:outerShdw blurRad="88900" dist="50800" dir="3240000" algn="ctr" rotWithShape="0">
                <a:srgbClr val="000000">
                  <a:alpha val="17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effectLst>
                  <a:outerShdw blurRad="50800" dist="38100" dir="2700000" algn="tl" rotWithShape="0">
                    <a:prstClr val="black">
                      <a:alpha val="40000"/>
                    </a:prstClr>
                  </a:outerShdw>
                </a:effectLst>
              </a:endParaRPr>
            </a:p>
          </p:txBody>
        </p:sp>
        <p:sp>
          <p:nvSpPr>
            <p:cNvPr id="20" name="Oval 38"/>
            <p:cNvSpPr/>
            <p:nvPr/>
          </p:nvSpPr>
          <p:spPr>
            <a:xfrm>
              <a:off x="3274151" y="3630203"/>
              <a:ext cx="894436" cy="894436"/>
            </a:xfrm>
            <a:prstGeom prst="ellipse">
              <a:avLst/>
            </a:prstGeom>
            <a:solidFill>
              <a:schemeClr val="bg1">
                <a:lumMod val="65000"/>
                <a:alpha val="32000"/>
              </a:schemeClr>
            </a:solidFill>
            <a:ln>
              <a:solidFill>
                <a:srgbClr val="797979">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Marcador de contenido 2"/>
          <p:cNvSpPr>
            <a:spLocks noGrp="1"/>
          </p:cNvSpPr>
          <p:nvPr>
            <p:ph idx="1"/>
          </p:nvPr>
        </p:nvSpPr>
        <p:spPr>
          <a:xfrm>
            <a:off x="838200" y="1475529"/>
            <a:ext cx="10515600" cy="4351338"/>
          </a:xfrm>
        </p:spPr>
        <p:txBody>
          <a:bodyPr>
            <a:normAutofit/>
          </a:bodyPr>
          <a:lstStyle/>
          <a:p>
            <a:r>
              <a:rPr lang="en-US" sz="2000" b="1" dirty="0" smtClean="0"/>
              <a:t>Describes </a:t>
            </a:r>
            <a:r>
              <a:rPr lang="en-US" sz="2000" b="1" dirty="0"/>
              <a:t>how much light is scattered toward </a:t>
            </a:r>
            <a:r>
              <a:rPr lang="en-US" sz="2000" b="1" dirty="0" smtClean="0"/>
              <a:t>all directions</a:t>
            </a:r>
            <a:r>
              <a:rPr lang="en-US" sz="2000" dirty="0" smtClean="0"/>
              <a:t>, in the analytical version it depends on angle and a constant g (for directionality)</a:t>
            </a:r>
            <a:endParaRPr lang="es-ES" sz="2000" dirty="0"/>
          </a:p>
        </p:txBody>
      </p:sp>
    </p:spTree>
    <p:extLst>
      <p:ext uri="{BB962C8B-B14F-4D97-AF65-F5344CB8AC3E}">
        <p14:creationId xmlns:p14="http://schemas.microsoft.com/office/powerpoint/2010/main" val="193152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Analytical phase function</a:t>
            </a:r>
            <a:endParaRPr lang="es-ES" dirty="0">
              <a:latin typeface="Saira Condensed" panose="00000506000000000000" pitchFamily="2" charset="0"/>
            </a:endParaRPr>
          </a:p>
        </p:txBody>
      </p:sp>
      <p:pic>
        <p:nvPicPr>
          <p:cNvPr id="4" name="Imagen 3" descr="0256equ01.jpg"/>
          <p:cNvPicPr/>
          <p:nvPr/>
        </p:nvPicPr>
        <p:blipFill>
          <a:blip r:embed="rId5">
            <a:extLst>
              <a:ext uri="{28A0092B-C50C-407E-A947-70E740481C1C}">
                <a14:useLocalDpi xmlns:a14="http://schemas.microsoft.com/office/drawing/2010/main" val="0"/>
              </a:ext>
            </a:extLst>
          </a:blip>
          <a:srcRect/>
          <a:stretch>
            <a:fillRect/>
          </a:stretch>
        </p:blipFill>
        <p:spPr bwMode="auto">
          <a:xfrm>
            <a:off x="1118000" y="1859251"/>
            <a:ext cx="9926972" cy="1596044"/>
          </a:xfrm>
          <a:prstGeom prst="rect">
            <a:avLst/>
          </a:prstGeom>
          <a:noFill/>
          <a:ln>
            <a:noFill/>
          </a:ln>
        </p:spPr>
      </p:pic>
      <p:sp>
        <p:nvSpPr>
          <p:cNvPr id="6" name="CuadroTexto 5"/>
          <p:cNvSpPr txBox="1"/>
          <p:nvPr/>
        </p:nvSpPr>
        <p:spPr>
          <a:xfrm>
            <a:off x="1915486" y="3812608"/>
            <a:ext cx="8839200" cy="584775"/>
          </a:xfrm>
          <a:prstGeom prst="rect">
            <a:avLst/>
          </a:prstGeom>
          <a:noFill/>
        </p:spPr>
        <p:txBody>
          <a:bodyPr wrap="square" rtlCol="0">
            <a:spAutoFit/>
          </a:bodyPr>
          <a:lstStyle/>
          <a:p>
            <a:pPr algn="ctr"/>
            <a:r>
              <a:rPr lang="en-US" sz="1400" i="1" dirty="0" smtClean="0">
                <a:latin typeface="Roboto" panose="02000000000000000000" pitchFamily="2" charset="0"/>
                <a:ea typeface="Roboto" panose="02000000000000000000" pitchFamily="2" charset="0"/>
              </a:rPr>
              <a:t>Adaptation </a:t>
            </a:r>
            <a:r>
              <a:rPr lang="en-US" sz="1400" i="1" dirty="0">
                <a:latin typeface="Roboto" panose="02000000000000000000" pitchFamily="2" charset="0"/>
                <a:ea typeface="Roboto" panose="02000000000000000000" pitchFamily="2" charset="0"/>
              </a:rPr>
              <a:t>of the </a:t>
            </a:r>
            <a:r>
              <a:rPr lang="en-US" sz="1400" b="1" i="1" dirty="0" err="1">
                <a:latin typeface="Roboto" panose="02000000000000000000" pitchFamily="2" charset="0"/>
                <a:ea typeface="Roboto" panose="02000000000000000000" pitchFamily="2" charset="0"/>
              </a:rPr>
              <a:t>Henyey</a:t>
            </a:r>
            <a:r>
              <a:rPr lang="en-US" sz="1400" b="1" i="1" dirty="0">
                <a:latin typeface="Roboto" panose="02000000000000000000" pitchFamily="2" charset="0"/>
                <a:ea typeface="Roboto" panose="02000000000000000000" pitchFamily="2" charset="0"/>
              </a:rPr>
              <a:t>-Greenstein</a:t>
            </a:r>
            <a:r>
              <a:rPr lang="en-US" sz="1400" i="1" dirty="0">
                <a:latin typeface="Roboto" panose="02000000000000000000" pitchFamily="2" charset="0"/>
                <a:ea typeface="Roboto" panose="02000000000000000000" pitchFamily="2" charset="0"/>
              </a:rPr>
              <a:t> function used in </a:t>
            </a:r>
            <a:r>
              <a:rPr lang="en-US" sz="1400" i="1" dirty="0" err="1">
                <a:latin typeface="Roboto" panose="02000000000000000000" pitchFamily="2" charset="0"/>
                <a:ea typeface="Roboto" panose="02000000000000000000" pitchFamily="2" charset="0"/>
              </a:rPr>
              <a:t>Nishita</a:t>
            </a:r>
            <a:r>
              <a:rPr lang="en-US" sz="1400" i="1" dirty="0">
                <a:latin typeface="Roboto" panose="02000000000000000000" pitchFamily="2" charset="0"/>
                <a:ea typeface="Roboto" panose="02000000000000000000" pitchFamily="2" charset="0"/>
              </a:rPr>
              <a:t> et al. 1993.</a:t>
            </a:r>
          </a:p>
          <a:p>
            <a:endParaRPr lang="es-ES" dirty="0"/>
          </a:p>
        </p:txBody>
      </p:sp>
      <mc:AlternateContent xmlns:mc="http://schemas.openxmlformats.org/markup-compatibility/2006" xmlns:a14="http://schemas.microsoft.com/office/drawing/2010/main">
        <mc:Choice Requires="a14">
          <p:sp>
            <p:nvSpPr>
              <p:cNvPr id="8" name="TextBox 34"/>
              <p:cNvSpPr txBox="1"/>
              <p:nvPr/>
            </p:nvSpPr>
            <p:spPr>
              <a:xfrm>
                <a:off x="2227150" y="5244578"/>
                <a:ext cx="79776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𝑹𝒂𝒚𝒍𝒆𝒊𝒈𝒉</m:t>
                      </m:r>
                      <m:r>
                        <a:rPr lang="en-US" b="1" i="1" smtClean="0">
                          <a:latin typeface="Cambria Math" panose="02040503050406030204" pitchFamily="18" charset="0"/>
                        </a:rPr>
                        <m:t> </m:t>
                      </m:r>
                      <m:r>
                        <a:rPr lang="en-US" b="1" i="1" smtClean="0">
                          <a:latin typeface="Cambria Math" panose="02040503050406030204" pitchFamily="18" charset="0"/>
                        </a:rPr>
                        <m:t>𝑺𝒄𝒂𝒕𝒕𝒆𝒓𝒊𝒏𝒈</m:t>
                      </m:r>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𝒈</m:t>
                      </m:r>
                      <m:r>
                        <a:rPr lang="en-US" b="1" i="1" smtClean="0">
                          <a:latin typeface="Cambria Math" panose="02040503050406030204" pitchFamily="18" charset="0"/>
                        </a:rPr>
                        <m:t>=</m:t>
                      </m:r>
                      <m:r>
                        <a:rPr lang="en-US" b="1" i="1" smtClean="0">
                          <a:latin typeface="Cambria Math" panose="02040503050406030204" pitchFamily="18" charset="0"/>
                        </a:rPr>
                        <m:t>𝟎</m:t>
                      </m:r>
                      <m:r>
                        <a:rPr lang="en-US" b="0" i="1" smtClean="0">
                          <a:latin typeface="Cambria Math" panose="02040503050406030204" pitchFamily="18" charset="0"/>
                        </a:rPr>
                        <m:t> (</m:t>
                      </m:r>
                      <m:r>
                        <a:rPr lang="en-US" b="0" i="1" smtClean="0">
                          <a:latin typeface="Cambria Math" panose="02040503050406030204" pitchFamily="18" charset="0"/>
                        </a:rPr>
                        <m:t>𝑅𝑒𝑑𝑢𝑐𝑒𝑠</m:t>
                      </m:r>
                      <m:r>
                        <a:rPr lang="en-US" b="0" i="1" smtClean="0">
                          <a:latin typeface="Cambria Math" panose="02040503050406030204" pitchFamily="18" charset="0"/>
                        </a:rPr>
                        <m:t> </m:t>
                      </m:r>
                      <m:r>
                        <a:rPr lang="en-US" b="0" i="1" smtClean="0">
                          <a:latin typeface="Cambria Math" panose="02040503050406030204" pitchFamily="18" charset="0"/>
                        </a:rPr>
                        <m:t>𝑐𝑜𝑚𝑝𝑙𝑒𝑥𝑖𝑡𝑦</m:t>
                      </m:r>
                      <m:r>
                        <a:rPr lang="en-US" b="0" i="1" smtClean="0">
                          <a:latin typeface="Cambria Math" panose="02040503050406030204" pitchFamily="18" charset="0"/>
                        </a:rPr>
                        <m:t>, </m:t>
                      </m:r>
                      <m:r>
                        <a:rPr lang="en-US" b="0" i="1" smtClean="0">
                          <a:latin typeface="Cambria Math" panose="02040503050406030204" pitchFamily="18" charset="0"/>
                        </a:rPr>
                        <m:t>𝑚𝑎𝑘𝑒𝑠</m:t>
                      </m:r>
                      <m:r>
                        <a:rPr lang="en-US" b="0" i="1" smtClean="0">
                          <a:latin typeface="Cambria Math" panose="02040503050406030204" pitchFamily="18" charset="0"/>
                        </a:rPr>
                        <m:t> </m:t>
                      </m:r>
                      <m:r>
                        <a:rPr lang="en-US" b="0" i="1" smtClean="0">
                          <a:latin typeface="Cambria Math" panose="02040503050406030204" pitchFamily="18" charset="0"/>
                        </a:rPr>
                        <m:t>𝑖𝑡</m:t>
                      </m:r>
                      <m:r>
                        <a:rPr lang="en-US" b="0" i="1" smtClean="0">
                          <a:latin typeface="Cambria Math" panose="02040503050406030204" pitchFamily="18" charset="0"/>
                        </a:rPr>
                        <m:t> </m:t>
                      </m:r>
                      <m:r>
                        <a:rPr lang="en-US" b="0" i="1" smtClean="0">
                          <a:latin typeface="Cambria Math" panose="02040503050406030204" pitchFamily="18" charset="0"/>
                        </a:rPr>
                        <m:t>𝑠𝑖𝑚𝑒𝑡𝑟𝑖𝑐𝑎𝑙</m:t>
                      </m:r>
                      <m:r>
                        <a:rPr lang="en-US" b="0" i="1" smtClean="0">
                          <a:latin typeface="Cambria Math" panose="02040503050406030204" pitchFamily="18" charset="0"/>
                        </a:rPr>
                        <m:t>)</m:t>
                      </m:r>
                    </m:oMath>
                  </m:oMathPara>
                </a14:m>
                <a:endParaRPr lang="en-CA" dirty="0"/>
              </a:p>
            </p:txBody>
          </p:sp>
        </mc:Choice>
        <mc:Fallback xmlns="">
          <p:sp>
            <p:nvSpPr>
              <p:cNvPr id="8" name="TextBox 34"/>
              <p:cNvSpPr txBox="1">
                <a:spLocks noRot="1" noChangeAspect="1" noMove="1" noResize="1" noEditPoints="1" noAdjustHandles="1" noChangeArrowheads="1" noChangeShapeType="1" noTextEdit="1"/>
              </p:cNvSpPr>
              <p:nvPr/>
            </p:nvSpPr>
            <p:spPr>
              <a:xfrm>
                <a:off x="2227150" y="5244578"/>
                <a:ext cx="7977633" cy="369332"/>
              </a:xfrm>
              <a:prstGeom prst="rect">
                <a:avLst/>
              </a:prstGeom>
              <a:blipFill rotWithShape="0">
                <a:blip r:embed="rId6"/>
                <a:stretch>
                  <a:fillRect b="-1311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TextBox 34"/>
              <p:cNvSpPr txBox="1"/>
              <p:nvPr/>
            </p:nvSpPr>
            <p:spPr>
              <a:xfrm>
                <a:off x="2227150" y="5782473"/>
                <a:ext cx="89004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𝑴𝒊𝒆</m:t>
                      </m:r>
                      <m:r>
                        <a:rPr lang="en-US" b="1" i="1" smtClean="0">
                          <a:latin typeface="Cambria Math" panose="02040503050406030204" pitchFamily="18" charset="0"/>
                        </a:rPr>
                        <m:t> </m:t>
                      </m:r>
                      <m:r>
                        <a:rPr lang="en-US" b="1" i="1" smtClean="0">
                          <a:latin typeface="Cambria Math" panose="02040503050406030204" pitchFamily="18" charset="0"/>
                        </a:rPr>
                        <m:t>𝑺𝒄𝒂𝒕𝒕𝒆𝒓𝒊𝒏𝒈</m:t>
                      </m:r>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𝒈</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𝟕𝟓</m:t>
                      </m:r>
                      <m:r>
                        <a:rPr lang="en-US" b="1" i="1" smtClean="0">
                          <a:latin typeface="Cambria Math" panose="02040503050406030204" pitchFamily="18" charset="0"/>
                        </a:rPr>
                        <m:t>, −</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𝟗𝟗</m:t>
                      </m:r>
                      <m:r>
                        <a:rPr lang="en-US" b="1"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𝑆𝑐𝑎𝑡𝑡𝑒𝑟𝑠</m:t>
                      </m:r>
                      <m:r>
                        <a:rPr lang="en-US" b="0" i="1" smtClean="0">
                          <a:latin typeface="Cambria Math" panose="02040503050406030204" pitchFamily="18" charset="0"/>
                        </a:rPr>
                        <m:t> </m:t>
                      </m:r>
                      <m:r>
                        <a:rPr lang="en-US" b="0" i="1" smtClean="0">
                          <a:latin typeface="Cambria Math" panose="02040503050406030204" pitchFamily="18" charset="0"/>
                        </a:rPr>
                        <m:t>𝑚𝑜𝑟𝑒</m:t>
                      </m:r>
                      <m:r>
                        <a:rPr lang="en-US" b="0" i="1" smtClean="0">
                          <a:latin typeface="Cambria Math" panose="02040503050406030204" pitchFamily="18" charset="0"/>
                        </a:rPr>
                        <m:t> </m:t>
                      </m:r>
                      <m:r>
                        <a:rPr lang="en-US" b="0" i="1" smtClean="0">
                          <a:latin typeface="Cambria Math" panose="02040503050406030204" pitchFamily="18" charset="0"/>
                        </a:rPr>
                        <m:t>𝑙𝑖𝑔h𝑡</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𝑓𝑜𝑟𝑤𝑎𝑟𝑑</m:t>
                      </m:r>
                      <m:r>
                        <a:rPr lang="en-US" b="0" i="1" smtClean="0">
                          <a:latin typeface="Cambria Math" panose="02040503050406030204" pitchFamily="18" charset="0"/>
                        </a:rPr>
                        <m:t> </m:t>
                      </m:r>
                      <m:r>
                        <a:rPr lang="en-US" b="0" i="1" smtClean="0">
                          <a:latin typeface="Cambria Math" panose="02040503050406030204" pitchFamily="18" charset="0"/>
                        </a:rPr>
                        <m:t>𝑑𝑖𝑟𝑒𝑐𝑡𝑖𝑜𝑛</m:t>
                      </m:r>
                      <m:r>
                        <a:rPr lang="en-US" b="0" i="1" smtClean="0">
                          <a:latin typeface="Cambria Math" panose="02040503050406030204" pitchFamily="18" charset="0"/>
                        </a:rPr>
                        <m:t>)</m:t>
                      </m:r>
                    </m:oMath>
                  </m:oMathPara>
                </a14:m>
                <a:endParaRPr lang="en-CA" dirty="0"/>
              </a:p>
            </p:txBody>
          </p:sp>
        </mc:Choice>
        <mc:Fallback xmlns="">
          <p:sp>
            <p:nvSpPr>
              <p:cNvPr id="9" name="TextBox 34"/>
              <p:cNvSpPr txBox="1">
                <a:spLocks noRot="1" noChangeAspect="1" noMove="1" noResize="1" noEditPoints="1" noAdjustHandles="1" noChangeArrowheads="1" noChangeShapeType="1" noTextEdit="1"/>
              </p:cNvSpPr>
              <p:nvPr/>
            </p:nvSpPr>
            <p:spPr>
              <a:xfrm>
                <a:off x="2227150" y="5782473"/>
                <a:ext cx="8900450" cy="369332"/>
              </a:xfrm>
              <a:prstGeom prst="rect">
                <a:avLst/>
              </a:prstGeom>
              <a:blipFill rotWithShape="0">
                <a:blip r:embed="rId7"/>
                <a:stretch>
                  <a:fillRect b="-16667"/>
                </a:stretch>
              </a:blipFill>
            </p:spPr>
            <p:txBody>
              <a:bodyPr/>
              <a:lstStyle/>
              <a:p>
                <a:r>
                  <a:rPr lang="es-ES">
                    <a:noFill/>
                  </a:rPr>
                  <a:t> </a:t>
                </a:r>
              </a:p>
            </p:txBody>
          </p:sp>
        </mc:Fallback>
      </mc:AlternateContent>
      <p:sp>
        <p:nvSpPr>
          <p:cNvPr id="11" name="CuadroTexto 10"/>
          <p:cNvSpPr txBox="1"/>
          <p:nvPr/>
        </p:nvSpPr>
        <p:spPr>
          <a:xfrm>
            <a:off x="2742800" y="4403615"/>
            <a:ext cx="8839200" cy="646331"/>
          </a:xfrm>
          <a:prstGeom prst="rect">
            <a:avLst/>
          </a:prstGeom>
          <a:noFill/>
        </p:spPr>
        <p:txBody>
          <a:bodyPr wrap="square" rtlCol="0">
            <a:spAutoFit/>
          </a:bodyPr>
          <a:lstStyle/>
          <a:p>
            <a:r>
              <a:rPr lang="en-US" b="1" i="1" dirty="0" smtClean="0">
                <a:latin typeface="Roboto" panose="02000000000000000000" pitchFamily="2" charset="0"/>
                <a:ea typeface="Roboto" panose="02000000000000000000" pitchFamily="2" charset="0"/>
              </a:rPr>
              <a:t>g</a:t>
            </a:r>
            <a:r>
              <a:rPr lang="en-US" i="1" dirty="0" smtClean="0">
                <a:latin typeface="Roboto" panose="02000000000000000000" pitchFamily="2" charset="0"/>
                <a:ea typeface="Roboto" panose="02000000000000000000" pitchFamily="2" charset="0"/>
              </a:rPr>
              <a:t> is the anisotropy factor, for defining directionality of scattering </a:t>
            </a:r>
            <a:endParaRPr lang="en-US" i="1" dirty="0">
              <a:latin typeface="Roboto" panose="02000000000000000000" pitchFamily="2" charset="0"/>
              <a:ea typeface="Roboto" panose="02000000000000000000" pitchFamily="2" charset="0"/>
            </a:endParaRPr>
          </a:p>
          <a:p>
            <a:endParaRPr lang="es-ES" dirty="0"/>
          </a:p>
        </p:txBody>
      </p:sp>
    </p:spTree>
    <p:extLst>
      <p:ext uri="{BB962C8B-B14F-4D97-AF65-F5344CB8AC3E}">
        <p14:creationId xmlns:p14="http://schemas.microsoft.com/office/powerpoint/2010/main" val="291333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Scattering anisotropy</a:t>
            </a:r>
            <a:endParaRPr lang="es-ES" dirty="0">
              <a:latin typeface="Saira Condensed" panose="00000506000000000000" pitchFamily="2" charset="0"/>
            </a:endParaRPr>
          </a:p>
        </p:txBody>
      </p:sp>
      <p:sp>
        <p:nvSpPr>
          <p:cNvPr id="11" name="CuadroTexto 10"/>
          <p:cNvSpPr txBox="1"/>
          <p:nvPr/>
        </p:nvSpPr>
        <p:spPr>
          <a:xfrm>
            <a:off x="3114266" y="5904241"/>
            <a:ext cx="8839200" cy="923330"/>
          </a:xfrm>
          <a:prstGeom prst="rect">
            <a:avLst/>
          </a:prstGeom>
          <a:noFill/>
        </p:spPr>
        <p:txBody>
          <a:bodyPr wrap="square" rtlCol="0">
            <a:spAutoFit/>
          </a:bodyPr>
          <a:lstStyle/>
          <a:p>
            <a:r>
              <a:rPr lang="en-US" b="1" i="1" dirty="0" smtClean="0">
                <a:latin typeface="Roboto" panose="02000000000000000000" pitchFamily="2" charset="0"/>
                <a:ea typeface="Roboto" panose="02000000000000000000" pitchFamily="2" charset="0"/>
              </a:rPr>
              <a:t>Negative g </a:t>
            </a:r>
            <a:r>
              <a:rPr lang="en-US" i="1" dirty="0" smtClean="0">
                <a:latin typeface="Roboto" panose="02000000000000000000" pitchFamily="2" charset="0"/>
                <a:ea typeface="Roboto" panose="02000000000000000000" pitchFamily="2" charset="0"/>
              </a:rPr>
              <a:t>values scatters more light in the </a:t>
            </a:r>
            <a:r>
              <a:rPr lang="en-US" b="1" i="1" dirty="0" smtClean="0">
                <a:latin typeface="Roboto" panose="02000000000000000000" pitchFamily="2" charset="0"/>
                <a:ea typeface="Roboto" panose="02000000000000000000" pitchFamily="2" charset="0"/>
              </a:rPr>
              <a:t>forward direction</a:t>
            </a:r>
            <a:endParaRPr lang="en-US" i="1" dirty="0" smtClean="0">
              <a:latin typeface="Roboto" panose="02000000000000000000" pitchFamily="2" charset="0"/>
              <a:ea typeface="Roboto" panose="02000000000000000000" pitchFamily="2" charset="0"/>
            </a:endParaRPr>
          </a:p>
          <a:p>
            <a:r>
              <a:rPr lang="en-US" b="1" i="1" dirty="0" smtClean="0">
                <a:latin typeface="Roboto" panose="02000000000000000000" pitchFamily="2" charset="0"/>
                <a:ea typeface="Roboto" panose="02000000000000000000" pitchFamily="2" charset="0"/>
              </a:rPr>
              <a:t>Positive g </a:t>
            </a:r>
            <a:r>
              <a:rPr lang="en-US" i="1" dirty="0" smtClean="0">
                <a:latin typeface="Roboto" panose="02000000000000000000" pitchFamily="2" charset="0"/>
                <a:ea typeface="Roboto" panose="02000000000000000000" pitchFamily="2" charset="0"/>
              </a:rPr>
              <a:t>values scatter more light toward the </a:t>
            </a:r>
            <a:r>
              <a:rPr lang="en-US" b="1" i="1" dirty="0" smtClean="0">
                <a:latin typeface="Roboto" panose="02000000000000000000" pitchFamily="2" charset="0"/>
                <a:ea typeface="Roboto" panose="02000000000000000000" pitchFamily="2" charset="0"/>
              </a:rPr>
              <a:t>light source</a:t>
            </a:r>
            <a:endParaRPr lang="en-US" b="1" i="1" dirty="0">
              <a:latin typeface="Roboto" panose="02000000000000000000" pitchFamily="2" charset="0"/>
              <a:ea typeface="Roboto" panose="02000000000000000000" pitchFamily="2" charset="0"/>
            </a:endParaRPr>
          </a:p>
          <a:p>
            <a:endParaRPr lang="es-ES" dirty="0"/>
          </a:p>
        </p:txBody>
      </p:sp>
      <p:graphicFrame>
        <p:nvGraphicFramePr>
          <p:cNvPr id="10" name="Object 3"/>
          <p:cNvGraphicFramePr>
            <a:graphicFrameLocks noChangeAspect="1"/>
          </p:cNvGraphicFramePr>
          <p:nvPr>
            <p:extLst>
              <p:ext uri="{D42A27DB-BD31-4B8C-83A1-F6EECF244321}">
                <p14:modId xmlns:p14="http://schemas.microsoft.com/office/powerpoint/2010/main" val="2825401968"/>
              </p:ext>
            </p:extLst>
          </p:nvPr>
        </p:nvGraphicFramePr>
        <p:xfrm>
          <a:off x="1173623" y="1690688"/>
          <a:ext cx="5443057" cy="3711835"/>
        </p:xfrm>
        <a:graphic>
          <a:graphicData uri="http://schemas.openxmlformats.org/presentationml/2006/ole">
            <mc:AlternateContent xmlns:mc="http://schemas.openxmlformats.org/markup-compatibility/2006">
              <mc:Choice xmlns:v="urn:schemas-microsoft-com:vml" Requires="v">
                <p:oleObj spid="_x0000_s3134" name="Image" r:id="rId6" imgW="13574520" imgH="9257040" progId="Photoshop.Image.15">
                  <p:embed/>
                </p:oleObj>
              </mc:Choice>
              <mc:Fallback>
                <p:oleObj name="Image" r:id="rId6" imgW="13574520" imgH="9257040" progId="Photoshop.Image.15">
                  <p:embed/>
                  <p:pic>
                    <p:nvPicPr>
                      <p:cNvPr id="0" name=""/>
                      <p:cNvPicPr/>
                      <p:nvPr/>
                    </p:nvPicPr>
                    <p:blipFill>
                      <a:blip r:embed="rId7"/>
                      <a:stretch>
                        <a:fillRect/>
                      </a:stretch>
                    </p:blipFill>
                    <p:spPr>
                      <a:xfrm>
                        <a:off x="1173623" y="1690688"/>
                        <a:ext cx="5443057" cy="3711835"/>
                      </a:xfrm>
                      <a:prstGeom prst="rect">
                        <a:avLst/>
                      </a:prstGeom>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1953059998"/>
              </p:ext>
            </p:extLst>
          </p:nvPr>
        </p:nvGraphicFramePr>
        <p:xfrm>
          <a:off x="5718428" y="1690688"/>
          <a:ext cx="5443057" cy="3711835"/>
        </p:xfrm>
        <a:graphic>
          <a:graphicData uri="http://schemas.openxmlformats.org/presentationml/2006/ole">
            <mc:AlternateContent xmlns:mc="http://schemas.openxmlformats.org/markup-compatibility/2006">
              <mc:Choice xmlns:v="urn:schemas-microsoft-com:vml" Requires="v">
                <p:oleObj spid="_x0000_s3135" name="Image" r:id="rId8" imgW="13574520" imgH="9257040" progId="Photoshop.Image.15">
                  <p:embed/>
                </p:oleObj>
              </mc:Choice>
              <mc:Fallback>
                <p:oleObj name="Image" r:id="rId8" imgW="13574520" imgH="9257040" progId="Photoshop.Image.15">
                  <p:embed/>
                  <p:pic>
                    <p:nvPicPr>
                      <p:cNvPr id="0" name=""/>
                      <p:cNvPicPr/>
                      <p:nvPr/>
                    </p:nvPicPr>
                    <p:blipFill>
                      <a:blip r:embed="rId9"/>
                      <a:stretch>
                        <a:fillRect/>
                      </a:stretch>
                    </p:blipFill>
                    <p:spPr>
                      <a:xfrm>
                        <a:off x="5718428" y="1690688"/>
                        <a:ext cx="5443057" cy="3711835"/>
                      </a:xfrm>
                      <a:prstGeom prst="rect">
                        <a:avLst/>
                      </a:prstGeom>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1115450043"/>
              </p:ext>
            </p:extLst>
          </p:nvPr>
        </p:nvGraphicFramePr>
        <p:xfrm>
          <a:off x="3397087" y="1689888"/>
          <a:ext cx="5449777" cy="3716416"/>
        </p:xfrm>
        <a:graphic>
          <a:graphicData uri="http://schemas.openxmlformats.org/presentationml/2006/ole">
            <mc:AlternateContent xmlns:mc="http://schemas.openxmlformats.org/markup-compatibility/2006">
              <mc:Choice xmlns:v="urn:schemas-microsoft-com:vml" Requires="v">
                <p:oleObj spid="_x0000_s3136" name="Image" r:id="rId10" imgW="13574520" imgH="9257040" progId="Photoshop.Image.15">
                  <p:embed/>
                </p:oleObj>
              </mc:Choice>
              <mc:Fallback>
                <p:oleObj name="Image" r:id="rId10" imgW="13574520" imgH="9257040" progId="Photoshop.Image.15">
                  <p:embed/>
                  <p:pic>
                    <p:nvPicPr>
                      <p:cNvPr id="0" name=""/>
                      <p:cNvPicPr/>
                      <p:nvPr/>
                    </p:nvPicPr>
                    <p:blipFill>
                      <a:blip r:embed="rId11"/>
                      <a:stretch>
                        <a:fillRect/>
                      </a:stretch>
                    </p:blipFill>
                    <p:spPr>
                      <a:xfrm>
                        <a:off x="3397087" y="1689888"/>
                        <a:ext cx="5449777" cy="3716416"/>
                      </a:xfrm>
                      <a:prstGeom prst="rect">
                        <a:avLst/>
                      </a:prstGeom>
                    </p:spPr>
                  </p:pic>
                </p:oleObj>
              </mc:Fallback>
            </mc:AlternateContent>
          </a:graphicData>
        </a:graphic>
      </p:graphicFrame>
      <p:sp>
        <p:nvSpPr>
          <p:cNvPr id="14" name="TextBox 6"/>
          <p:cNvSpPr txBox="1"/>
          <p:nvPr/>
        </p:nvSpPr>
        <p:spPr>
          <a:xfrm>
            <a:off x="2181100" y="5486008"/>
            <a:ext cx="853439" cy="376357"/>
          </a:xfrm>
          <a:prstGeom prst="rect">
            <a:avLst/>
          </a:prstGeom>
          <a:noFill/>
        </p:spPr>
        <p:txBody>
          <a:bodyPr wrap="square" rtlCol="0">
            <a:spAutoFit/>
          </a:bodyPr>
          <a:lstStyle/>
          <a:p>
            <a:r>
              <a:rPr lang="en-CA" dirty="0" smtClean="0"/>
              <a:t>g = 0</a:t>
            </a:r>
            <a:endParaRPr lang="en-CA" dirty="0"/>
          </a:p>
        </p:txBody>
      </p:sp>
      <p:sp>
        <p:nvSpPr>
          <p:cNvPr id="15" name="TextBox 7"/>
          <p:cNvSpPr txBox="1"/>
          <p:nvPr/>
        </p:nvSpPr>
        <p:spPr>
          <a:xfrm>
            <a:off x="9479565" y="5549462"/>
            <a:ext cx="1086619" cy="376357"/>
          </a:xfrm>
          <a:prstGeom prst="rect">
            <a:avLst/>
          </a:prstGeom>
          <a:noFill/>
        </p:spPr>
        <p:txBody>
          <a:bodyPr wrap="square" rtlCol="0">
            <a:spAutoFit/>
          </a:bodyPr>
          <a:lstStyle/>
          <a:p>
            <a:r>
              <a:rPr lang="en-CA" dirty="0" smtClean="0"/>
              <a:t>g = 0.3</a:t>
            </a:r>
            <a:endParaRPr lang="en-CA" dirty="0"/>
          </a:p>
        </p:txBody>
      </p:sp>
      <p:sp>
        <p:nvSpPr>
          <p:cNvPr id="16" name="TextBox 8"/>
          <p:cNvSpPr txBox="1"/>
          <p:nvPr/>
        </p:nvSpPr>
        <p:spPr>
          <a:xfrm>
            <a:off x="5602632" y="5486007"/>
            <a:ext cx="1086619" cy="376357"/>
          </a:xfrm>
          <a:prstGeom prst="rect">
            <a:avLst/>
          </a:prstGeom>
          <a:noFill/>
        </p:spPr>
        <p:txBody>
          <a:bodyPr wrap="square" rtlCol="0">
            <a:spAutoFit/>
          </a:bodyPr>
          <a:lstStyle/>
          <a:p>
            <a:r>
              <a:rPr lang="en-CA" dirty="0" smtClean="0"/>
              <a:t>g = 0.9</a:t>
            </a:r>
            <a:endParaRPr lang="en-CA" dirty="0"/>
          </a:p>
        </p:txBody>
      </p:sp>
    </p:spTree>
    <p:extLst>
      <p:ext uri="{BB962C8B-B14F-4D97-AF65-F5344CB8AC3E}">
        <p14:creationId xmlns:p14="http://schemas.microsoft.com/office/powerpoint/2010/main" val="370124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23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The Out-Scattering equation</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1560060"/>
            <a:ext cx="10515600" cy="4351338"/>
          </a:xfrm>
        </p:spPr>
        <p:txBody>
          <a:bodyPr/>
          <a:lstStyle/>
          <a:p>
            <a:r>
              <a:rPr lang="en-US" dirty="0" smtClean="0"/>
              <a:t>Determines </a:t>
            </a:r>
            <a:r>
              <a:rPr lang="en-US" b="1" dirty="0" smtClean="0"/>
              <a:t>how much light gets scattered away </a:t>
            </a:r>
            <a:r>
              <a:rPr lang="en-US" dirty="0" smtClean="0"/>
              <a:t>from the ray </a:t>
            </a:r>
            <a:r>
              <a:rPr lang="en-US" b="1" dirty="0" smtClean="0"/>
              <a:t>by the particles</a:t>
            </a:r>
            <a:r>
              <a:rPr lang="en-US" dirty="0" smtClean="0"/>
              <a:t> it passes</a:t>
            </a:r>
            <a:endParaRPr lang="es-ES" dirty="0"/>
          </a:p>
        </p:txBody>
      </p:sp>
      <p:pic>
        <p:nvPicPr>
          <p:cNvPr id="4" name="Imagen 3" descr="0256equ02.jpg"/>
          <p:cNvPicPr/>
          <p:nvPr/>
        </p:nvPicPr>
        <p:blipFill>
          <a:blip r:embed="rId5">
            <a:extLst>
              <a:ext uri="{28A0092B-C50C-407E-A947-70E740481C1C}">
                <a14:useLocalDpi xmlns:a14="http://schemas.microsoft.com/office/drawing/2010/main" val="0"/>
              </a:ext>
            </a:extLst>
          </a:blip>
          <a:srcRect/>
          <a:stretch>
            <a:fillRect/>
          </a:stretch>
        </p:blipFill>
        <p:spPr bwMode="auto">
          <a:xfrm>
            <a:off x="1379536" y="3010184"/>
            <a:ext cx="9084584" cy="1581718"/>
          </a:xfrm>
          <a:prstGeom prst="rect">
            <a:avLst/>
          </a:prstGeom>
          <a:noFill/>
          <a:ln>
            <a:noFill/>
          </a:ln>
        </p:spPr>
      </p:pic>
      <p:sp>
        <p:nvSpPr>
          <p:cNvPr id="6" name="Cerrar llave 5"/>
          <p:cNvSpPr/>
          <p:nvPr/>
        </p:nvSpPr>
        <p:spPr>
          <a:xfrm rot="5400000">
            <a:off x="8871438" y="3184293"/>
            <a:ext cx="279599" cy="3236413"/>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errar llave 6"/>
          <p:cNvSpPr/>
          <p:nvPr/>
        </p:nvSpPr>
        <p:spPr>
          <a:xfrm rot="5400000">
            <a:off x="6056055" y="3819124"/>
            <a:ext cx="406322" cy="1139234"/>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Cerrar llave 7"/>
          <p:cNvSpPr/>
          <p:nvPr/>
        </p:nvSpPr>
        <p:spPr>
          <a:xfrm rot="5400000">
            <a:off x="4548627" y="3831262"/>
            <a:ext cx="323336" cy="708636"/>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9" name="CuadroTexto 8"/>
              <p:cNvSpPr txBox="1"/>
              <p:nvPr/>
            </p:nvSpPr>
            <p:spPr>
              <a:xfrm>
                <a:off x="7589881" y="5449733"/>
                <a:ext cx="4608469" cy="861774"/>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𝑶𝒑𝒕𝒊𝒄𝒂𝒍</m:t>
                    </m:r>
                    <m:r>
                      <a:rPr lang="en-US" b="1" i="1" smtClean="0">
                        <a:latin typeface="Cambria Math" panose="02040503050406030204" pitchFamily="18" charset="0"/>
                      </a:rPr>
                      <m:t> </m:t>
                    </m:r>
                    <m:r>
                      <a:rPr lang="en-US" b="1" i="1" smtClean="0">
                        <a:latin typeface="Cambria Math" panose="02040503050406030204" pitchFamily="18" charset="0"/>
                      </a:rPr>
                      <m:t>𝑫𝒆𝒑𝒕𝒉</m:t>
                    </m:r>
                    <m:r>
                      <a:rPr lang="en-US" b="1" i="1" smtClean="0">
                        <a:latin typeface="Cambria Math" panose="02040503050406030204" pitchFamily="18" charset="0"/>
                      </a:rPr>
                      <m:t> </m:t>
                    </m:r>
                  </m:oMath>
                </a14:m>
                <a:r>
                  <a:rPr lang="en-US" dirty="0" smtClean="0"/>
                  <a:t>or </a:t>
                </a:r>
                <a14:m>
                  <m:oMath xmlns:m="http://schemas.openxmlformats.org/officeDocument/2006/math">
                    <m:r>
                      <a:rPr lang="en-US" b="1" i="1" smtClean="0">
                        <a:latin typeface="Cambria Math" panose="02040503050406030204" pitchFamily="18" charset="0"/>
                      </a:rPr>
                      <m:t>𝑶𝒑𝒕𝒊𝒄𝒂𝒍</m:t>
                    </m:r>
                    <m:r>
                      <a:rPr lang="en-US" b="1" i="1" smtClean="0">
                        <a:latin typeface="Cambria Math" panose="02040503050406030204" pitchFamily="18" charset="0"/>
                      </a:rPr>
                      <m:t> </m:t>
                    </m:r>
                    <m:r>
                      <a:rPr lang="en-US" b="1" i="1" smtClean="0">
                        <a:latin typeface="Cambria Math" panose="02040503050406030204" pitchFamily="18" charset="0"/>
                      </a:rPr>
                      <m:t>𝑻𝒉𝒊𝒄𝒌𝒏𝒆𝒔𝒔</m:t>
                    </m:r>
                    <m:r>
                      <a:rPr lang="en-US" b="1" i="1" smtClean="0">
                        <a:latin typeface="Cambria Math" panose="02040503050406030204" pitchFamily="18" charset="0"/>
                      </a:rPr>
                      <m:t> </m:t>
                    </m:r>
                  </m:oMath>
                </a14:m>
                <a:endParaRPr lang="en-US" b="1" i="1" dirty="0" smtClean="0"/>
              </a:p>
              <a:p>
                <a:r>
                  <a:rPr lang="en-US" sz="1600" b="1" dirty="0" smtClean="0">
                    <a:latin typeface="Roboto" panose="02000000000000000000" pitchFamily="2" charset="0"/>
                    <a:ea typeface="Roboto" panose="02000000000000000000" pitchFamily="2" charset="0"/>
                  </a:rPr>
                  <a:t>Average atmospheric density </a:t>
                </a:r>
                <a:r>
                  <a:rPr lang="en-US" sz="1600" dirty="0" smtClean="0">
                    <a:latin typeface="Roboto" panose="02000000000000000000" pitchFamily="2" charset="0"/>
                    <a:ea typeface="Roboto" panose="02000000000000000000" pitchFamily="2" charset="0"/>
                  </a:rPr>
                  <a:t>across the ray from</a:t>
                </a:r>
                <a:r>
                  <a:rPr lang="en-US" sz="1600" i="1" dirty="0" smtClean="0">
                    <a:latin typeface="Roboto" panose="02000000000000000000" pitchFamily="2" charset="0"/>
                    <a:ea typeface="Roboto" panose="02000000000000000000" pitchFamily="2" charset="0"/>
                  </a:rPr>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𝑎</m:t>
                        </m:r>
                        <m:r>
                          <a:rPr lang="en-US" sz="1600" b="0" i="1" smtClean="0">
                            <a:latin typeface="Cambria Math" panose="02040503050406030204" pitchFamily="18" charset="0"/>
                          </a:rPr>
                          <m:t> </m:t>
                        </m:r>
                      </m:sub>
                    </m:sSub>
                  </m:oMath>
                </a14:m>
                <a:r>
                  <a:rPr lang="en-US" sz="1600" dirty="0" smtClean="0">
                    <a:latin typeface="Roboto" panose="02000000000000000000" pitchFamily="2" charset="0"/>
                    <a:ea typeface="Roboto" panose="02000000000000000000" pitchFamily="2" charset="0"/>
                  </a:rPr>
                  <a:t>to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𝑏</m:t>
                        </m:r>
                      </m:sub>
                    </m:sSub>
                  </m:oMath>
                </a14:m>
                <a:r>
                  <a:rPr lang="en-US" sz="1600" b="1" dirty="0" smtClean="0">
                    <a:latin typeface="Roboto" panose="02000000000000000000" pitchFamily="2" charset="0"/>
                    <a:ea typeface="Roboto" panose="02000000000000000000" pitchFamily="2" charset="0"/>
                  </a:rPr>
                  <a:t> (quantity of particles)</a:t>
                </a:r>
                <a:endParaRPr lang="es-ES" sz="1600" b="1" dirty="0">
                  <a:latin typeface="Roboto" panose="02000000000000000000" pitchFamily="2" charset="0"/>
                  <a:ea typeface="Roboto" panose="02000000000000000000" pitchFamily="2" charset="0"/>
                </a:endParaRPr>
              </a:p>
            </p:txBody>
          </p:sp>
        </mc:Choice>
        <mc:Fallback xmlns="">
          <p:sp>
            <p:nvSpPr>
              <p:cNvPr id="9" name="CuadroTexto 8"/>
              <p:cNvSpPr txBox="1">
                <a:spLocks noRot="1" noChangeAspect="1" noMove="1" noResize="1" noEditPoints="1" noAdjustHandles="1" noChangeArrowheads="1" noChangeShapeType="1" noTextEdit="1"/>
              </p:cNvSpPr>
              <p:nvPr/>
            </p:nvSpPr>
            <p:spPr>
              <a:xfrm>
                <a:off x="7589881" y="5449733"/>
                <a:ext cx="4608469" cy="861774"/>
              </a:xfrm>
              <a:prstGeom prst="rect">
                <a:avLst/>
              </a:prstGeom>
              <a:blipFill rotWithShape="0">
                <a:blip r:embed="rId6"/>
                <a:stretch>
                  <a:fillRect l="-661" t="-4255" b="-85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3954981" y="5449733"/>
                <a:ext cx="460846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𝑺𝒄𝒂𝒕𝒕𝒆𝒓𝒊𝒏𝒈</m:t>
                      </m:r>
                      <m:r>
                        <a:rPr lang="en-US" b="1" i="1" smtClean="0">
                          <a:latin typeface="Cambria Math" panose="02040503050406030204" pitchFamily="18" charset="0"/>
                        </a:rPr>
                        <m:t> </m:t>
                      </m:r>
                      <m:r>
                        <a:rPr lang="en-US" b="1" i="1" smtClean="0">
                          <a:latin typeface="Cambria Math" panose="02040503050406030204" pitchFamily="18" charset="0"/>
                        </a:rPr>
                        <m:t>𝒄𝒐𝒏𝒔𝒕𝒂𝒏𝒕</m:t>
                      </m:r>
                    </m:oMath>
                  </m:oMathPara>
                </a14:m>
                <a:endParaRPr lang="en-US" b="1" dirty="0" smtClean="0"/>
              </a:p>
              <a:p>
                <a:pPr algn="ctr"/>
                <a:r>
                  <a:rPr lang="en-US" sz="1600" dirty="0" smtClean="0">
                    <a:latin typeface="Roboto" panose="02000000000000000000" pitchFamily="2" charset="0"/>
                    <a:ea typeface="Roboto" panose="02000000000000000000" pitchFamily="2" charset="0"/>
                  </a:rPr>
                  <a:t>(Rayleigh, Mie scattering)</a:t>
                </a:r>
                <a:endParaRPr lang="es-ES" sz="1600" dirty="0">
                  <a:latin typeface="Roboto" panose="02000000000000000000" pitchFamily="2" charset="0"/>
                  <a:ea typeface="Roboto" panose="02000000000000000000" pitchFamily="2" charset="0"/>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3954981" y="5449733"/>
                <a:ext cx="4608469" cy="615553"/>
              </a:xfrm>
              <a:prstGeom prst="rect">
                <a:avLst/>
              </a:prstGeom>
              <a:blipFill rotWithShape="0">
                <a:blip r:embed="rId7"/>
                <a:stretch>
                  <a:fillRect b="-1188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1211528" y="5449733"/>
                <a:ext cx="460846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𝑾𝒂𝒗𝒆𝒍𝒆𝒏𝒈𝒕𝒉</m:t>
                      </m:r>
                    </m:oMath>
                  </m:oMathPara>
                </a14:m>
                <a:endParaRPr lang="en-US" b="1" i="1" dirty="0" smtClean="0"/>
              </a:p>
              <a:p>
                <a:pPr algn="ctr"/>
                <a:r>
                  <a:rPr lang="en-US" sz="1600" dirty="0" smtClean="0">
                    <a:latin typeface="Roboto" panose="02000000000000000000" pitchFamily="2" charset="0"/>
                    <a:ea typeface="Roboto" panose="02000000000000000000" pitchFamily="2" charset="0"/>
                  </a:rPr>
                  <a:t>(or color) of light</a:t>
                </a:r>
                <a:endParaRPr lang="es-ES" sz="1600" dirty="0">
                  <a:latin typeface="Roboto" panose="02000000000000000000" pitchFamily="2" charset="0"/>
                  <a:ea typeface="Roboto" panose="02000000000000000000" pitchFamily="2" charset="0"/>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1211528" y="5449733"/>
                <a:ext cx="4608469" cy="615553"/>
              </a:xfrm>
              <a:prstGeom prst="rect">
                <a:avLst/>
              </a:prstGeom>
              <a:blipFill rotWithShape="0">
                <a:blip r:embed="rId8"/>
                <a:stretch>
                  <a:fillRect b="-11881"/>
                </a:stretch>
              </a:blipFill>
            </p:spPr>
            <p:txBody>
              <a:bodyPr/>
              <a:lstStyle/>
              <a:p>
                <a:r>
                  <a:rPr lang="es-ES">
                    <a:noFill/>
                  </a:rPr>
                  <a:t> </a:t>
                </a:r>
              </a:p>
            </p:txBody>
          </p:sp>
        </mc:Fallback>
      </mc:AlternateContent>
      <p:cxnSp>
        <p:nvCxnSpPr>
          <p:cNvPr id="13" name="Conector angular 12"/>
          <p:cNvCxnSpPr>
            <a:endCxn id="11" idx="0"/>
          </p:cNvCxnSpPr>
          <p:nvPr/>
        </p:nvCxnSpPr>
        <p:spPr>
          <a:xfrm rot="10800000" flipV="1">
            <a:off x="3515763" y="4802499"/>
            <a:ext cx="1194532" cy="647234"/>
          </a:xfrm>
          <a:prstGeom prst="bentConnector2">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6262391" y="4591902"/>
            <a:ext cx="0" cy="85783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1"/>
          </p:cNvCxnSpPr>
          <p:nvPr/>
        </p:nvCxnSpPr>
        <p:spPr>
          <a:xfrm>
            <a:off x="9011237" y="4942299"/>
            <a:ext cx="0" cy="548864"/>
          </a:xfrm>
          <a:prstGeom prst="straightConnector1">
            <a:avLst/>
          </a:prstGeom>
          <a:ln w="222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ector recto 27"/>
          <p:cNvCxnSpPr>
            <a:stCxn id="8" idx="1"/>
          </p:cNvCxnSpPr>
          <p:nvPr/>
        </p:nvCxnSpPr>
        <p:spPr>
          <a:xfrm>
            <a:off x="4710295" y="4347248"/>
            <a:ext cx="0" cy="455251"/>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01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1792512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23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Out-Scattering-&gt;Optical Depth. In detail</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1560060"/>
            <a:ext cx="10515600" cy="4351338"/>
          </a:xfrm>
        </p:spPr>
        <p:txBody>
          <a:bodyPr>
            <a:normAutofit/>
          </a:bodyPr>
          <a:lstStyle/>
          <a:p>
            <a:r>
              <a:rPr lang="en-US" sz="2400" dirty="0" smtClean="0"/>
              <a:t>Think of it as a weighting factor based on how many air particles are in the path of the light along the ray</a:t>
            </a:r>
            <a:endParaRPr lang="es-ES" sz="2400" dirty="0"/>
          </a:p>
        </p:txBody>
      </p:sp>
      <mc:AlternateContent xmlns:mc="http://schemas.openxmlformats.org/markup-compatibility/2006" xmlns:a14="http://schemas.microsoft.com/office/drawing/2010/main">
        <mc:Choice Requires="a14">
          <p:sp>
            <p:nvSpPr>
              <p:cNvPr id="9" name="CuadroTexto 8"/>
              <p:cNvSpPr txBox="1"/>
              <p:nvPr/>
            </p:nvSpPr>
            <p:spPr>
              <a:xfrm>
                <a:off x="6714326" y="2760819"/>
                <a:ext cx="5154421" cy="309584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Roboto" panose="02000000000000000000" pitchFamily="2" charset="0"/>
                    <a:ea typeface="Roboto" panose="02000000000000000000" pitchFamily="2" charset="0"/>
                  </a:rPr>
                  <a:t>Will be calculated by broken up the integral into segments</a:t>
                </a:r>
              </a:p>
              <a:p>
                <a:pPr marL="285750" indent="-285750">
                  <a:buFont typeface="Arial" panose="020B0604020202020204" pitchFamily="34" charset="0"/>
                  <a:buChar char="•"/>
                </a:pPr>
                <a:endParaRPr lang="en-US" sz="1600" dirty="0" smtClean="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600" dirty="0" smtClean="0">
                    <a:latin typeface="Roboto" panose="02000000000000000000" pitchFamily="2" charset="0"/>
                    <a:ea typeface="Roboto" panose="02000000000000000000" pitchFamily="2" charset="0"/>
                  </a:rPr>
                  <a:t>Exponential evaluated at each sample point </a:t>
                </a:r>
                <a14:m>
                  <m:oMath xmlns:m="http://schemas.openxmlformats.org/officeDocument/2006/math">
                    <m:r>
                      <a:rPr lang="en-US" b="1" i="1" smtClean="0">
                        <a:latin typeface="Cambria Math" panose="02040503050406030204" pitchFamily="18" charset="0"/>
                        <a:ea typeface="Roboto" panose="02000000000000000000" pitchFamily="2" charset="0"/>
                      </a:rPr>
                      <m:t>𝒉</m:t>
                    </m:r>
                    <m:r>
                      <a:rPr lang="en-US" b="0" i="1" smtClean="0">
                        <a:latin typeface="Cambria Math" panose="02040503050406030204" pitchFamily="18" charset="0"/>
                        <a:ea typeface="Roboto" panose="02000000000000000000" pitchFamily="2" charset="0"/>
                      </a:rPr>
                      <m:t> </m:t>
                    </m:r>
                  </m:oMath>
                </a14:m>
                <a:r>
                  <a:rPr lang="en-US" sz="1600" dirty="0" smtClean="0">
                    <a:latin typeface="Roboto" panose="02000000000000000000" pitchFamily="2" charset="0"/>
                    <a:ea typeface="Roboto" panose="02000000000000000000" pitchFamily="2" charset="0"/>
                  </a:rPr>
                  <a:t>is the height of the sample point</a:t>
                </a:r>
                <a:r>
                  <a:rPr lang="es-ES" sz="1600" dirty="0" smtClean="0">
                    <a:latin typeface="Roboto" panose="02000000000000000000" pitchFamily="2" charset="0"/>
                    <a:ea typeface="Roboto" panose="02000000000000000000" pitchFamily="2" charset="0"/>
                  </a:rPr>
                  <a:t> (In </a:t>
                </a:r>
                <a:r>
                  <a:rPr lang="es-ES" sz="1600" dirty="0" err="1" smtClean="0">
                    <a:latin typeface="Roboto" panose="02000000000000000000" pitchFamily="2" charset="0"/>
                    <a:ea typeface="Roboto" panose="02000000000000000000" pitchFamily="2" charset="0"/>
                  </a:rPr>
                  <a:t>this</a:t>
                </a:r>
                <a:r>
                  <a:rPr lang="es-ES" sz="1600" dirty="0">
                    <a:latin typeface="Roboto" panose="02000000000000000000" pitchFamily="2" charset="0"/>
                    <a:ea typeface="Roboto" panose="02000000000000000000" pitchFamily="2" charset="0"/>
                  </a:rPr>
                  <a:t> </a:t>
                </a:r>
                <a:r>
                  <a:rPr lang="es-ES" sz="1600" dirty="0" err="1" smtClean="0">
                    <a:latin typeface="Roboto" panose="02000000000000000000" pitchFamily="2" charset="0"/>
                    <a:ea typeface="Roboto" panose="02000000000000000000" pitchFamily="2" charset="0"/>
                  </a:rPr>
                  <a:t>implementation</a:t>
                </a:r>
                <a:r>
                  <a:rPr lang="es-ES" sz="1600" dirty="0" smtClean="0">
                    <a:latin typeface="Roboto" panose="02000000000000000000" pitchFamily="2" charset="0"/>
                    <a:ea typeface="Roboto" panose="02000000000000000000" pitchFamily="2" charset="0"/>
                  </a:rPr>
                  <a:t>  </a:t>
                </a:r>
                <a14:m>
                  <m:oMath xmlns:m="http://schemas.openxmlformats.org/officeDocument/2006/math">
                    <m:r>
                      <a:rPr lang="en-US" b="1" i="1" smtClean="0">
                        <a:latin typeface="Cambria Math" panose="02040503050406030204" pitchFamily="18" charset="0"/>
                        <a:ea typeface="Roboto" panose="02000000000000000000" pitchFamily="2" charset="0"/>
                      </a:rPr>
                      <m:t>𝒉</m:t>
                    </m:r>
                    <m:r>
                      <a:rPr lang="en-US" b="1" i="1" smtClean="0">
                        <a:latin typeface="Cambria Math" panose="02040503050406030204" pitchFamily="18" charset="0"/>
                        <a:ea typeface="Roboto" panose="02000000000000000000" pitchFamily="2" charset="0"/>
                      </a:rPr>
                      <m:t>=</m:t>
                    </m:r>
                    <m:r>
                      <a:rPr lang="en-US" b="1" i="1" smtClean="0">
                        <a:latin typeface="Cambria Math" panose="02040503050406030204" pitchFamily="18" charset="0"/>
                        <a:ea typeface="Roboto" panose="02000000000000000000" pitchFamily="2" charset="0"/>
                      </a:rPr>
                      <m:t>𝟎</m:t>
                    </m:r>
                  </m:oMath>
                </a14:m>
                <a:r>
                  <a:rPr lang="es-ES" sz="1600" dirty="0" smtClean="0">
                    <a:latin typeface="Roboto" panose="02000000000000000000" pitchFamily="2" charset="0"/>
                    <a:ea typeface="Roboto" panose="02000000000000000000" pitchFamily="2" charset="0"/>
                  </a:rPr>
                  <a:t> </a:t>
                </a:r>
                <a:r>
                  <a:rPr lang="es-ES" sz="1600" dirty="0" err="1" smtClean="0">
                    <a:latin typeface="Roboto" panose="02000000000000000000" pitchFamily="2" charset="0"/>
                    <a:ea typeface="Roboto" panose="02000000000000000000" pitchFamily="2" charset="0"/>
                  </a:rPr>
                  <a:t>is</a:t>
                </a:r>
                <a:r>
                  <a:rPr lang="es-ES" sz="1600" dirty="0" smtClean="0">
                    <a:latin typeface="Roboto" panose="02000000000000000000" pitchFamily="2" charset="0"/>
                    <a:ea typeface="Roboto" panose="02000000000000000000" pitchFamily="2" charset="0"/>
                  </a:rPr>
                  <a:t> sea </a:t>
                </a:r>
                <a:r>
                  <a:rPr lang="es-ES" sz="1600" dirty="0" err="1" smtClean="0">
                    <a:latin typeface="Roboto" panose="02000000000000000000" pitchFamily="2" charset="0"/>
                    <a:ea typeface="Roboto" panose="02000000000000000000" pitchFamily="2" charset="0"/>
                  </a:rPr>
                  <a:t>level</a:t>
                </a:r>
                <a:r>
                  <a:rPr lang="es-ES" sz="1600" dirty="0" smtClean="0">
                    <a:latin typeface="Roboto" panose="02000000000000000000" pitchFamily="2" charset="0"/>
                    <a:ea typeface="Roboto" panose="02000000000000000000" pitchFamily="2" charset="0"/>
                  </a:rPr>
                  <a:t> and </a:t>
                </a:r>
                <a14:m>
                  <m:oMath xmlns:m="http://schemas.openxmlformats.org/officeDocument/2006/math">
                    <m:r>
                      <a:rPr lang="en-US" b="1" i="1" smtClean="0">
                        <a:latin typeface="Cambria Math" panose="02040503050406030204" pitchFamily="18" charset="0"/>
                        <a:ea typeface="Roboto" panose="02000000000000000000" pitchFamily="2" charset="0"/>
                      </a:rPr>
                      <m:t>𝒉</m:t>
                    </m:r>
                    <m:r>
                      <a:rPr lang="en-US" b="1" i="1" smtClean="0">
                        <a:latin typeface="Cambria Math" panose="02040503050406030204" pitchFamily="18" charset="0"/>
                        <a:ea typeface="Roboto" panose="02000000000000000000" pitchFamily="2" charset="0"/>
                      </a:rPr>
                      <m:t>=</m:t>
                    </m:r>
                    <m:r>
                      <a:rPr lang="en-US" b="1" i="1" smtClean="0">
                        <a:latin typeface="Cambria Math" panose="02040503050406030204" pitchFamily="18" charset="0"/>
                        <a:ea typeface="Roboto" panose="02000000000000000000" pitchFamily="2" charset="0"/>
                      </a:rPr>
                      <m:t>𝟏</m:t>
                    </m:r>
                  </m:oMath>
                </a14:m>
                <a:r>
                  <a:rPr lang="es-ES" sz="1600" b="1" dirty="0" smtClean="0">
                    <a:latin typeface="Roboto" panose="02000000000000000000" pitchFamily="2" charset="0"/>
                    <a:ea typeface="Roboto" panose="02000000000000000000" pitchFamily="2" charset="0"/>
                  </a:rPr>
                  <a:t> </a:t>
                </a:r>
                <a:r>
                  <a:rPr lang="es-ES" sz="1600" dirty="0" err="1" smtClean="0">
                    <a:latin typeface="Roboto" panose="02000000000000000000" pitchFamily="2" charset="0"/>
                    <a:ea typeface="Roboto" panose="02000000000000000000" pitchFamily="2" charset="0"/>
                  </a:rPr>
                  <a:t>is</a:t>
                </a:r>
                <a:r>
                  <a:rPr lang="es-ES" sz="1600" dirty="0" smtClean="0">
                    <a:latin typeface="Roboto" panose="02000000000000000000" pitchFamily="2" charset="0"/>
                    <a:ea typeface="Roboto" panose="02000000000000000000" pitchFamily="2" charset="0"/>
                  </a:rPr>
                  <a:t> top of </a:t>
                </a:r>
                <a:r>
                  <a:rPr lang="es-ES" sz="1600" dirty="0" err="1" smtClean="0">
                    <a:latin typeface="Roboto" panose="02000000000000000000" pitchFamily="2" charset="0"/>
                    <a:ea typeface="Roboto" panose="02000000000000000000" pitchFamily="2" charset="0"/>
                  </a:rPr>
                  <a:t>the</a:t>
                </a:r>
                <a:r>
                  <a:rPr lang="es-ES" sz="1600" dirty="0" smtClean="0">
                    <a:latin typeface="Roboto" panose="02000000000000000000" pitchFamily="2" charset="0"/>
                    <a:ea typeface="Roboto" panose="02000000000000000000" pitchFamily="2" charset="0"/>
                  </a:rPr>
                  <a:t> </a:t>
                </a:r>
                <a:r>
                  <a:rPr lang="es-ES" sz="1600" dirty="0" err="1" smtClean="0">
                    <a:latin typeface="Roboto" panose="02000000000000000000" pitchFamily="2" charset="0"/>
                    <a:ea typeface="Roboto" panose="02000000000000000000" pitchFamily="2" charset="0"/>
                  </a:rPr>
                  <a:t>atmosphere</a:t>
                </a:r>
                <a:r>
                  <a:rPr lang="es-ES" sz="1600" dirty="0" smtClean="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endParaRPr lang="en-US" sz="1600" i="1" dirty="0" smtClean="0">
                  <a:latin typeface="Cambria Math" panose="02040503050406030204" pitchFamily="18" charset="0"/>
                  <a:ea typeface="Roboto" panose="02000000000000000000" pitchFamily="2" charset="0"/>
                </a:endParaRPr>
              </a:p>
              <a:p>
                <a:pPr marL="285750" indent="-285750">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ea typeface="Roboto" panose="02000000000000000000" pitchFamily="2" charset="0"/>
                          </a:rPr>
                        </m:ctrlPr>
                      </m:sSubPr>
                      <m:e>
                        <m:r>
                          <a:rPr lang="en-US" b="1" i="1" smtClean="0">
                            <a:latin typeface="Cambria Math" panose="02040503050406030204" pitchFamily="18" charset="0"/>
                            <a:ea typeface="Roboto" panose="02000000000000000000" pitchFamily="2" charset="0"/>
                          </a:rPr>
                          <m:t>𝑯</m:t>
                        </m:r>
                      </m:e>
                      <m:sub>
                        <m:r>
                          <a:rPr lang="en-US" b="1" i="1" smtClean="0">
                            <a:latin typeface="Cambria Math" panose="02040503050406030204" pitchFamily="18" charset="0"/>
                            <a:ea typeface="Roboto" panose="02000000000000000000" pitchFamily="2" charset="0"/>
                          </a:rPr>
                          <m:t>𝒐</m:t>
                        </m:r>
                      </m:sub>
                    </m:sSub>
                  </m:oMath>
                </a14:m>
                <a:r>
                  <a:rPr lang="en-US" sz="1600" dirty="0" smtClean="0">
                    <a:latin typeface="Roboto" panose="02000000000000000000" pitchFamily="2" charset="0"/>
                    <a:ea typeface="Roboto" panose="02000000000000000000" pitchFamily="2" charset="0"/>
                  </a:rPr>
                  <a:t> is the scale height, height at which the atmosphere average density is found. In implementation </a:t>
                </a:r>
                <a:r>
                  <a:rPr lang="en-US" sz="1600" b="1" dirty="0" smtClean="0">
                    <a:latin typeface="Roboto" panose="02000000000000000000" pitchFamily="2" charset="0"/>
                    <a:ea typeface="Roboto" panose="02000000000000000000" pitchFamily="2" charset="0"/>
                  </a:rPr>
                  <a:t>= 0.25</a:t>
                </a:r>
                <a:r>
                  <a:rPr lang="en-US" sz="1600" dirty="0" smtClean="0">
                    <a:latin typeface="Roboto" panose="02000000000000000000" pitchFamily="2" charset="0"/>
                    <a:ea typeface="Roboto" panose="02000000000000000000" pitchFamily="2" charset="0"/>
                  </a:rPr>
                  <a:t>, 25% on the way up from ground to top of atmosphere</a:t>
                </a:r>
              </a:p>
            </p:txBody>
          </p:sp>
        </mc:Choice>
        <mc:Fallback xmlns="">
          <p:sp>
            <p:nvSpPr>
              <p:cNvPr id="9" name="CuadroTexto 8"/>
              <p:cNvSpPr txBox="1">
                <a:spLocks noRot="1" noChangeAspect="1" noMove="1" noResize="1" noEditPoints="1" noAdjustHandles="1" noChangeArrowheads="1" noChangeShapeType="1" noTextEdit="1"/>
              </p:cNvSpPr>
              <p:nvPr/>
            </p:nvSpPr>
            <p:spPr>
              <a:xfrm>
                <a:off x="6714326" y="2760819"/>
                <a:ext cx="5154421" cy="3095847"/>
              </a:xfrm>
              <a:prstGeom prst="rect">
                <a:avLst/>
              </a:prstGeom>
              <a:blipFill rotWithShape="0">
                <a:blip r:embed="rId5"/>
                <a:stretch>
                  <a:fillRect l="-709" t="-591" r="-1300" b="-236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784370" y="3735729"/>
                <a:ext cx="5415009" cy="10219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𝑂𝑝𝑡𝑖𝑐𝑎𝑙</m:t>
                      </m:r>
                      <m:r>
                        <a:rPr lang="en-US" sz="2800" b="0" i="1" smtClean="0">
                          <a:latin typeface="Cambria Math" panose="02040503050406030204" pitchFamily="18" charset="0"/>
                        </a:rPr>
                        <m:t> </m:t>
                      </m:r>
                      <m:r>
                        <a:rPr lang="en-US" sz="2800" b="0" i="1" smtClean="0">
                          <a:latin typeface="Cambria Math" panose="02040503050406030204" pitchFamily="18" charset="0"/>
                        </a:rPr>
                        <m:t>𝐷𝑒𝑝𝑡h</m:t>
                      </m:r>
                      <m:r>
                        <a:rPr lang="en-US" sz="2800" b="0" i="1" smtClean="0">
                          <a:latin typeface="Cambria Math" panose="02040503050406030204" pitchFamily="18" charset="0"/>
                        </a:rPr>
                        <m:t>=</m:t>
                      </m:r>
                      <m:nary>
                        <m:naryPr>
                          <m:ctrlPr>
                            <a:rPr lang="es-ES" sz="2800" i="1" smtClean="0">
                              <a:latin typeface="Cambria Math" panose="02040503050406030204" pitchFamily="18" charset="0"/>
                            </a:rPr>
                          </m:ctrlPr>
                        </m:naryPr>
                        <m:sub>
                          <m:sSub>
                            <m:sSubPr>
                              <m:ctrlPr>
                                <a:rPr lang="es-E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𝑎</m:t>
                              </m:r>
                            </m:sub>
                          </m:sSub>
                        </m:sub>
                        <m:sup>
                          <m:sSub>
                            <m:sSubPr>
                              <m:ctrlPr>
                                <a:rPr lang="es-ES" sz="280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𝑏</m:t>
                              </m:r>
                            </m:sub>
                          </m:sSub>
                        </m:sup>
                        <m:e>
                          <m:r>
                            <a:rPr lang="en-US" sz="2800" b="0" i="1" smtClean="0">
                              <a:latin typeface="Cambria Math" panose="02040503050406030204" pitchFamily="18" charset="0"/>
                            </a:rPr>
                            <m:t>𝑒𝑥𝑝</m:t>
                          </m:r>
                          <m:d>
                            <m:dPr>
                              <m:ctrlPr>
                                <a:rPr lang="es-ES" sz="2800" i="1" smtClean="0">
                                  <a:latin typeface="Cambria Math" panose="02040503050406030204" pitchFamily="18" charset="0"/>
                                </a:rPr>
                              </m:ctrlPr>
                            </m:dPr>
                            <m:e>
                              <m:f>
                                <m:fPr>
                                  <m:ctrlPr>
                                    <a:rPr lang="es-ES" sz="280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h</m:t>
                                  </m:r>
                                </m:num>
                                <m:den>
                                  <m:sSub>
                                    <m:sSubPr>
                                      <m:ctrlPr>
                                        <a:rPr lang="es-ES" sz="280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𝑜</m:t>
                                      </m:r>
                                    </m:sub>
                                  </m:sSub>
                                </m:den>
                              </m:f>
                            </m:e>
                          </m:d>
                        </m:e>
                      </m:nary>
                      <m:r>
                        <a:rPr lang="en-US" sz="2800" b="0" i="1" smtClean="0">
                          <a:latin typeface="Cambria Math" panose="02040503050406030204" pitchFamily="18" charset="0"/>
                        </a:rPr>
                        <m:t>𝑑𝑠</m:t>
                      </m:r>
                    </m:oMath>
                  </m:oMathPara>
                </a14:m>
                <a:endParaRPr lang="es-ES" sz="28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784370" y="3735729"/>
                <a:ext cx="5415009" cy="1021946"/>
              </a:xfrm>
              <a:prstGeom prst="rect">
                <a:avLst/>
              </a:prstGeom>
              <a:blipFill rotWithShape="0">
                <a:blip r:embed="rId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19268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The In-</a:t>
            </a:r>
            <a:r>
              <a:rPr lang="en-US" dirty="0" err="1" smtClean="0">
                <a:latin typeface="Saira Condensed" panose="00000506000000000000" pitchFamily="2" charset="0"/>
              </a:rPr>
              <a:t>Scaterring</a:t>
            </a:r>
            <a:r>
              <a:rPr lang="en-US" dirty="0" smtClean="0">
                <a:latin typeface="Saira Condensed" panose="00000506000000000000" pitchFamily="2" charset="0"/>
              </a:rPr>
              <a:t> equation</a:t>
            </a:r>
            <a:endParaRPr lang="es-ES" dirty="0">
              <a:latin typeface="Saira Condensed" panose="00000506000000000000" pitchFamily="2" charset="0"/>
            </a:endParaRPr>
          </a:p>
        </p:txBody>
      </p:sp>
      <p:sp>
        <p:nvSpPr>
          <p:cNvPr id="3" name="Marcador de contenido 2"/>
          <p:cNvSpPr>
            <a:spLocks noGrp="1"/>
          </p:cNvSpPr>
          <p:nvPr>
            <p:ph idx="1"/>
          </p:nvPr>
        </p:nvSpPr>
        <p:spPr>
          <a:xfrm>
            <a:off x="792510" y="1558925"/>
            <a:ext cx="10515600" cy="4351338"/>
          </a:xfrm>
        </p:spPr>
        <p:txBody>
          <a:bodyPr/>
          <a:lstStyle/>
          <a:p>
            <a:r>
              <a:rPr lang="en-US" sz="1800" dirty="0" smtClean="0"/>
              <a:t>Determines </a:t>
            </a:r>
            <a:r>
              <a:rPr lang="en-US" sz="1800" b="1" dirty="0" smtClean="0"/>
              <a:t>how much light is added to a ray </a:t>
            </a:r>
            <a:r>
              <a:rPr lang="en-US" sz="1800" dirty="0" smtClean="0"/>
              <a:t>through the atmosphere due to light scattering from the sun</a:t>
            </a:r>
          </a:p>
          <a:p>
            <a:r>
              <a:rPr lang="en-US" sz="1800" dirty="0" smtClean="0"/>
              <a:t>Main computation for determining sky </a:t>
            </a:r>
            <a:r>
              <a:rPr lang="en-US" sz="1800" dirty="0" err="1" smtClean="0"/>
              <a:t>colour</a:t>
            </a:r>
            <a:endParaRPr lang="es-ES" sz="1800" dirty="0"/>
          </a:p>
          <a:p>
            <a:pPr marL="0" indent="0">
              <a:buNone/>
            </a:pPr>
            <a:endParaRPr lang="es-ES" dirty="0"/>
          </a:p>
        </p:txBody>
      </p:sp>
      <p:grpSp>
        <p:nvGrpSpPr>
          <p:cNvPr id="24" name="Grupo 23"/>
          <p:cNvGrpSpPr/>
          <p:nvPr/>
        </p:nvGrpSpPr>
        <p:grpSpPr>
          <a:xfrm>
            <a:off x="838200" y="3157620"/>
            <a:ext cx="10469910" cy="2752643"/>
            <a:chOff x="883890" y="3734594"/>
            <a:chExt cx="10469910" cy="2752643"/>
          </a:xfrm>
        </p:grpSpPr>
        <p:grpSp>
          <p:nvGrpSpPr>
            <p:cNvPr id="13" name="Grupo 12"/>
            <p:cNvGrpSpPr/>
            <p:nvPr/>
          </p:nvGrpSpPr>
          <p:grpSpPr>
            <a:xfrm>
              <a:off x="883890" y="3734594"/>
              <a:ext cx="10469910" cy="1347073"/>
              <a:chOff x="1054100" y="2805748"/>
              <a:chExt cx="10469910" cy="1347073"/>
            </a:xfrm>
          </p:grpSpPr>
          <p:pic>
            <p:nvPicPr>
              <p:cNvPr id="4" name="Imagen 3" descr="0257equ01.jpg"/>
              <p:cNvPicPr/>
              <p:nvPr/>
            </p:nvPicPr>
            <p:blipFill>
              <a:blip r:embed="rId4">
                <a:extLst>
                  <a:ext uri="{28A0092B-C50C-407E-A947-70E740481C1C}">
                    <a14:useLocalDpi xmlns:a14="http://schemas.microsoft.com/office/drawing/2010/main" val="0"/>
                  </a:ext>
                </a:extLst>
              </a:blip>
              <a:srcRect/>
              <a:stretch>
                <a:fillRect/>
              </a:stretch>
            </p:blipFill>
            <p:spPr bwMode="auto">
              <a:xfrm>
                <a:off x="1054100" y="2805748"/>
                <a:ext cx="10469910" cy="887730"/>
              </a:xfrm>
              <a:prstGeom prst="rect">
                <a:avLst/>
              </a:prstGeom>
              <a:noFill/>
              <a:ln>
                <a:noFill/>
              </a:ln>
            </p:spPr>
          </p:pic>
          <p:sp>
            <p:nvSpPr>
              <p:cNvPr id="11" name="Cerrar llave 10"/>
              <p:cNvSpPr/>
              <p:nvPr/>
            </p:nvSpPr>
            <p:spPr>
              <a:xfrm rot="5400000">
                <a:off x="3666751" y="2489070"/>
                <a:ext cx="241402" cy="308610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3" name="Cerrar llave 22"/>
              <p:cNvSpPr/>
              <p:nvPr/>
            </p:nvSpPr>
            <p:spPr>
              <a:xfrm rot="5400000">
                <a:off x="8457747" y="1086558"/>
                <a:ext cx="241402" cy="5891123"/>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19" name="CuadroTexto 18"/>
                <p:cNvSpPr txBox="1"/>
                <p:nvPr/>
              </p:nvSpPr>
              <p:spPr>
                <a:xfrm>
                  <a:off x="7333313" y="5286908"/>
                  <a:ext cx="2944495" cy="918393"/>
                </a:xfrm>
                <a:prstGeom prst="rect">
                  <a:avLst/>
                </a:prstGeom>
                <a:noFill/>
              </p:spPr>
              <p:txBody>
                <a:bodyPr wrap="square" rtlCol="0">
                  <a:spAutoFit/>
                </a:bodyPr>
                <a:lstStyle/>
                <a:p>
                  <a:pPr algn="ctr"/>
                  <a14:m>
                    <m:oMath xmlns:m="http://schemas.openxmlformats.org/officeDocument/2006/math">
                      <m:r>
                        <a:rPr lang="en-US" sz="1400" b="1" i="1" smtClean="0">
                          <a:latin typeface="Cambria Math" panose="02040503050406030204" pitchFamily="18" charset="0"/>
                          <a:ea typeface="Roboto" panose="02000000000000000000" pitchFamily="2" charset="0"/>
                        </a:rPr>
                        <m:t>𝑳𝒊𝒈𝒉𝒕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𝒕𝒉𝒂𝒕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𝒕𝒓𝒂𝒗𝒆𝒔𝒔𝒆𝒅</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𝒂𝒕𝒎𝒐𝒔𝒑𝒉𝒆𝒓𝒆</m:t>
                      </m:r>
                    </m:oMath>
                  </a14:m>
                  <a:r>
                    <a:rPr lang="en-US" sz="1200" dirty="0" smtClean="0">
                      <a:latin typeface="Roboto" panose="02000000000000000000" pitchFamily="2" charset="0"/>
                      <a:ea typeface="Roboto" panose="02000000000000000000" pitchFamily="2" charset="0"/>
                    </a:rPr>
                    <a:t>Final light that gets into the camera after scattering events inside atmosphere</a:t>
                  </a:r>
                  <a:endParaRPr lang="en-US" sz="1200" dirty="0" smtClean="0">
                    <a:solidFill>
                      <a:srgbClr val="FF0000"/>
                    </a:solidFill>
                    <a:latin typeface="Roboto" panose="02000000000000000000" pitchFamily="2" charset="0"/>
                    <a:ea typeface="Roboto" panose="02000000000000000000" pitchFamily="2" charset="0"/>
                  </a:endParaRPr>
                </a:p>
                <a:p>
                  <a:pPr algn="ctr"/>
                  <a:endParaRPr lang="es-ES" sz="1600" dirty="0">
                    <a:latin typeface="Roboto" panose="02000000000000000000" pitchFamily="2" charset="0"/>
                    <a:ea typeface="Roboto" panose="02000000000000000000" pitchFamily="2" charset="0"/>
                  </a:endParaRPr>
                </a:p>
              </p:txBody>
            </p:sp>
          </mc:Choice>
          <mc:Fallback xmlns="">
            <p:sp>
              <p:nvSpPr>
                <p:cNvPr id="19" name="CuadroTexto 18"/>
                <p:cNvSpPr txBox="1">
                  <a:spLocks noRot="1" noChangeAspect="1" noMove="1" noResize="1" noEditPoints="1" noAdjustHandles="1" noChangeArrowheads="1" noChangeShapeType="1" noTextEdit="1"/>
                </p:cNvSpPr>
                <p:nvPr/>
              </p:nvSpPr>
              <p:spPr>
                <a:xfrm>
                  <a:off x="7333313" y="5286908"/>
                  <a:ext cx="2944495" cy="918393"/>
                </a:xfrm>
                <a:prstGeom prst="rect">
                  <a:avLst/>
                </a:prstGeom>
                <a:blipFill rotWithShape="0">
                  <a:blip r:embed="rId5"/>
                  <a:stretch>
                    <a:fillRect l="-7660" r="-766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213389" y="5286908"/>
                  <a:ext cx="2921503" cy="1200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𝑳𝒊𝒈𝒉𝒕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𝒔𝒄𝒂𝒍𝒊𝒏𝒈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𝒇𝒖𝒏𝒄𝒕𝒊𝒐𝒏𝒔</m:t>
                        </m:r>
                      </m:oMath>
                    </m:oMathPara>
                  </a14:m>
                  <a:endParaRPr lang="en-US" sz="1400" b="1" dirty="0" smtClean="0">
                    <a:latin typeface="Roboto" panose="02000000000000000000" pitchFamily="2" charset="0"/>
                    <a:ea typeface="Roboto" panose="02000000000000000000" pitchFamily="2" charset="0"/>
                  </a:endParaRPr>
                </a:p>
                <a:p>
                  <a:pPr algn="ctr"/>
                  <a:r>
                    <a:rPr lang="en-US" sz="1400" dirty="0" smtClean="0">
                      <a:latin typeface="Roboto" panose="02000000000000000000" pitchFamily="2" charset="0"/>
                      <a:ea typeface="Roboto" panose="02000000000000000000" pitchFamily="2" charset="0"/>
                    </a:rPr>
                    <a:t>Light that </a:t>
                  </a:r>
                  <a:r>
                    <a:rPr lang="en-US" sz="1400" dirty="0" err="1" smtClean="0">
                      <a:latin typeface="Roboto" panose="02000000000000000000" pitchFamily="2" charset="0"/>
                      <a:ea typeface="Roboto" panose="02000000000000000000" pitchFamily="2" charset="0"/>
                    </a:rPr>
                    <a:t>travessed</a:t>
                  </a:r>
                  <a:r>
                    <a:rPr lang="en-US" sz="1400" dirty="0" smtClean="0">
                      <a:latin typeface="Roboto" panose="02000000000000000000" pitchFamily="2" charset="0"/>
                      <a:ea typeface="Roboto" panose="02000000000000000000" pitchFamily="2" charset="0"/>
                    </a:rPr>
                    <a:t> the atmosphere is scaled by this functions</a:t>
                  </a:r>
                </a:p>
                <a:p>
                  <a:pPr algn="ctr"/>
                  <a:endParaRPr lang="es-ES" sz="1600" dirty="0">
                    <a:latin typeface="Roboto" panose="02000000000000000000" pitchFamily="2" charset="0"/>
                    <a:ea typeface="Roboto" panose="02000000000000000000" pitchFamily="2" charset="0"/>
                  </a:endParaRPr>
                </a:p>
              </p:txBody>
            </p:sp>
          </mc:Choice>
          <mc:Fallback xmlns="">
            <p:sp>
              <p:nvSpPr>
                <p:cNvPr id="20" name="CuadroTexto 19"/>
                <p:cNvSpPr txBox="1">
                  <a:spLocks noRot="1" noChangeAspect="1" noMove="1" noResize="1" noEditPoints="1" noAdjustHandles="1" noChangeArrowheads="1" noChangeShapeType="1" noTextEdit="1"/>
                </p:cNvSpPr>
                <p:nvPr/>
              </p:nvSpPr>
              <p:spPr>
                <a:xfrm>
                  <a:off x="2213389" y="5286908"/>
                  <a:ext cx="2921503" cy="1200329"/>
                </a:xfrm>
                <a:prstGeom prst="rect">
                  <a:avLst/>
                </a:prstGeom>
                <a:blipFill rotWithShape="0">
                  <a:blip r:embed="rId6"/>
                  <a:stretch>
                    <a:fillRect/>
                  </a:stretch>
                </a:blipFill>
              </p:spPr>
              <p:txBody>
                <a:bodyPr/>
                <a:lstStyle/>
                <a:p>
                  <a:r>
                    <a:rPr lang="es-ES">
                      <a:noFill/>
                    </a:rPr>
                    <a:t> </a:t>
                  </a:r>
                </a:p>
              </p:txBody>
            </p:sp>
          </mc:Fallback>
        </mc:AlternateContent>
      </p:grpSp>
    </p:spTree>
    <p:extLst>
      <p:ext uri="{BB962C8B-B14F-4D97-AF65-F5344CB8AC3E}">
        <p14:creationId xmlns:p14="http://schemas.microsoft.com/office/powerpoint/2010/main" val="4259944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In-</a:t>
            </a:r>
            <a:r>
              <a:rPr lang="en-US" dirty="0" err="1" smtClean="0">
                <a:latin typeface="Saira Condensed" panose="00000506000000000000" pitchFamily="2" charset="0"/>
              </a:rPr>
              <a:t>Scaterring</a:t>
            </a:r>
            <a:r>
              <a:rPr lang="en-US" dirty="0" smtClean="0">
                <a:latin typeface="Saira Condensed" panose="00000506000000000000" pitchFamily="2" charset="0"/>
              </a:rPr>
              <a:t>-&gt;Integral. In Detail</a:t>
            </a:r>
            <a:endParaRPr lang="es-ES" dirty="0">
              <a:latin typeface="Saira Condensed" panose="00000506000000000000" pitchFamily="2" charset="0"/>
            </a:endParaRPr>
          </a:p>
        </p:txBody>
      </p:sp>
      <p:pic>
        <p:nvPicPr>
          <p:cNvPr id="4" name="Imagen 3" descr="0257equ01.jpg"/>
          <p:cNvPicPr/>
          <p:nvPr/>
        </p:nvPicPr>
        <p:blipFill>
          <a:blip r:embed="rId4">
            <a:extLst>
              <a:ext uri="{28A0092B-C50C-407E-A947-70E740481C1C}">
                <a14:useLocalDpi xmlns:a14="http://schemas.microsoft.com/office/drawing/2010/main" val="0"/>
              </a:ext>
            </a:extLst>
          </a:blip>
          <a:srcRect/>
          <a:stretch>
            <a:fillRect/>
          </a:stretch>
        </p:blipFill>
        <p:spPr bwMode="auto">
          <a:xfrm>
            <a:off x="6353536" y="1622501"/>
            <a:ext cx="5446848" cy="461831"/>
          </a:xfrm>
          <a:prstGeom prst="rect">
            <a:avLst/>
          </a:prstGeom>
          <a:noFill/>
          <a:ln>
            <a:noFill/>
          </a:ln>
        </p:spPr>
      </p:pic>
      <p:sp>
        <p:nvSpPr>
          <p:cNvPr id="6" name="Cerrar llave 5"/>
          <p:cNvSpPr/>
          <p:nvPr/>
        </p:nvSpPr>
        <p:spPr>
          <a:xfrm rot="5400000">
            <a:off x="7160292" y="3710024"/>
            <a:ext cx="146000" cy="136867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errar llave 6"/>
          <p:cNvSpPr/>
          <p:nvPr/>
        </p:nvSpPr>
        <p:spPr>
          <a:xfrm rot="5400000">
            <a:off x="8912575" y="3750518"/>
            <a:ext cx="152198" cy="128148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Cerrar llave 7"/>
          <p:cNvSpPr/>
          <p:nvPr/>
        </p:nvSpPr>
        <p:spPr>
          <a:xfrm rot="5400000" flipH="1">
            <a:off x="7559211" y="1535915"/>
            <a:ext cx="256734" cy="416073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errar llave 8"/>
          <p:cNvSpPr/>
          <p:nvPr/>
        </p:nvSpPr>
        <p:spPr>
          <a:xfrm rot="5400000">
            <a:off x="3896386" y="3791639"/>
            <a:ext cx="249315" cy="247889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errar llave 15"/>
          <p:cNvSpPr/>
          <p:nvPr/>
        </p:nvSpPr>
        <p:spPr>
          <a:xfrm rot="5400000" flipH="1">
            <a:off x="3066645" y="3079839"/>
            <a:ext cx="210893" cy="605255"/>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4" name="CuadroTexto 13"/>
              <p:cNvSpPr txBox="1"/>
              <p:nvPr/>
            </p:nvSpPr>
            <p:spPr>
              <a:xfrm>
                <a:off x="4873894" y="5314833"/>
                <a:ext cx="4608469" cy="7386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𝒐𝒖𝒕</m:t>
                      </m:r>
                      <m:r>
                        <a:rPr lang="en-US" sz="1400" b="1" i="1" smtClean="0">
                          <a:latin typeface="Cambria Math" panose="02040503050406030204" pitchFamily="18" charset="0"/>
                          <a:ea typeface="Roboto" panose="02000000000000000000" pitchFamily="2" charset="0"/>
                        </a:rPr>
                        <m:t>−</m:t>
                      </m:r>
                      <m:r>
                        <a:rPr lang="en-US" sz="1400" b="1" i="1" smtClean="0">
                          <a:latin typeface="Cambria Math" panose="02040503050406030204" pitchFamily="18" charset="0"/>
                          <a:ea typeface="Roboto" panose="02000000000000000000" pitchFamily="2" charset="0"/>
                        </a:rPr>
                        <m:t>𝒔𝒄𝒂𝒕𝒕𝒆𝒓𝒊𝒏𝒈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𝒑𝒐𝒊𝒏𝒕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𝒕𝒐</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𝒔𝒖𝒏</m:t>
                      </m:r>
                    </m:oMath>
                  </m:oMathPara>
                </a14:m>
                <a:endParaRPr lang="en-U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Light scattered out of ray from point to sun</a:t>
                </a:r>
              </a:p>
              <a:p>
                <a:pPr algn="ctr"/>
                <a:endParaRPr lang="es-ES" sz="1600" dirty="0">
                  <a:latin typeface="Roboto" panose="02000000000000000000" pitchFamily="2" charset="0"/>
                  <a:ea typeface="Roboto" panose="02000000000000000000" pitchFamily="2" charset="0"/>
                </a:endParaRPr>
              </a:p>
            </p:txBody>
          </p:sp>
        </mc:Choice>
        <mc:Fallback xmlns="">
          <p:sp>
            <p:nvSpPr>
              <p:cNvPr id="14" name="CuadroTexto 13"/>
              <p:cNvSpPr txBox="1">
                <a:spLocks noRot="1" noChangeAspect="1" noMove="1" noResize="1" noEditPoints="1" noAdjustHandles="1" noChangeArrowheads="1" noChangeShapeType="1" noTextEdit="1"/>
              </p:cNvSpPr>
              <p:nvPr/>
            </p:nvSpPr>
            <p:spPr>
              <a:xfrm>
                <a:off x="4873894" y="5314833"/>
                <a:ext cx="4608469" cy="738664"/>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6772726" y="6113055"/>
                <a:ext cx="4608469"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𝒐𝒖𝒕</m:t>
                      </m:r>
                      <m:r>
                        <a:rPr lang="en-US" sz="1400" b="1" i="1" smtClean="0">
                          <a:latin typeface="Cambria Math" panose="02040503050406030204" pitchFamily="18" charset="0"/>
                          <a:ea typeface="Roboto" panose="02000000000000000000" pitchFamily="2" charset="0"/>
                        </a:rPr>
                        <m:t>−</m:t>
                      </m:r>
                      <m:r>
                        <a:rPr lang="en-US" sz="1400" b="1" i="1" smtClean="0">
                          <a:latin typeface="Cambria Math" panose="02040503050406030204" pitchFamily="18" charset="0"/>
                          <a:ea typeface="Roboto" panose="02000000000000000000" pitchFamily="2" charset="0"/>
                        </a:rPr>
                        <m:t>𝒔𝒄𝒂𝒕𝒕𝒆𝒓𝒊𝒏𝒈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𝒑𝒐𝒊𝒏𝒕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𝒕𝒐</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𝒄𝒂𝒎𝒆𝒓𝒂</m:t>
                      </m:r>
                    </m:oMath>
                  </m:oMathPara>
                </a14:m>
                <a:endParaRPr lang="en-US" sz="1400" b="1" dirty="0" smtClean="0">
                  <a:latin typeface="Roboto" panose="02000000000000000000" pitchFamily="2" charset="0"/>
                  <a:ea typeface="Roboto" panose="02000000000000000000" pitchFamily="2" charset="0"/>
                </a:endParaRPr>
              </a:p>
              <a:p>
                <a:pPr algn="ctr"/>
                <a:r>
                  <a:rPr lang="en-US" sz="1200" dirty="0">
                    <a:latin typeface="Roboto" panose="02000000000000000000" pitchFamily="2" charset="0"/>
                    <a:ea typeface="Roboto" panose="02000000000000000000" pitchFamily="2" charset="0"/>
                  </a:rPr>
                  <a:t>Light scattered out of ray from point to </a:t>
                </a:r>
                <a:r>
                  <a:rPr lang="en-US" sz="1200" dirty="0" smtClean="0">
                    <a:latin typeface="Roboto" panose="02000000000000000000" pitchFamily="2" charset="0"/>
                    <a:ea typeface="Roboto" panose="02000000000000000000" pitchFamily="2" charset="0"/>
                  </a:rPr>
                  <a:t>camera</a:t>
                </a:r>
                <a:endParaRPr lang="en-US" sz="1200" dirty="0">
                  <a:latin typeface="Roboto" panose="02000000000000000000" pitchFamily="2" charset="0"/>
                  <a:ea typeface="Roboto" panose="02000000000000000000" pitchFamily="2" charset="0"/>
                </a:endParaRPr>
              </a:p>
              <a:p>
                <a:pPr algn="ctr"/>
                <a:endParaRPr lang="en-US" sz="1400" b="1" dirty="0" smtClean="0">
                  <a:latin typeface="Roboto" panose="02000000000000000000" pitchFamily="2" charset="0"/>
                  <a:ea typeface="Roboto" panose="02000000000000000000" pitchFamily="2" charset="0"/>
                </a:endParaRPr>
              </a:p>
            </p:txBody>
          </p:sp>
        </mc:Choice>
        <mc:Fallback xmlns="">
          <p:sp>
            <p:nvSpPr>
              <p:cNvPr id="15" name="CuadroTexto 14"/>
              <p:cNvSpPr txBox="1">
                <a:spLocks noRot="1" noChangeAspect="1" noMove="1" noResize="1" noEditPoints="1" noAdjustHandles="1" noChangeArrowheads="1" noChangeShapeType="1" noTextEdit="1"/>
              </p:cNvSpPr>
              <p:nvPr/>
            </p:nvSpPr>
            <p:spPr>
              <a:xfrm>
                <a:off x="6772726" y="6113055"/>
                <a:ext cx="4608469" cy="707886"/>
              </a:xfrm>
              <a:prstGeom prst="rect">
                <a:avLst/>
              </a:prstGeom>
              <a:blipFill rotWithShape="0">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5859090" y="2441497"/>
                <a:ext cx="3785720" cy="6771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𝑻𝒓𝒂𝒏𝒔𝒎𝒊𝒕𝒂𝒏𝒄𝒆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𝒍𝒊𝒈𝒉𝒕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𝒐𝒖𝒕𝒔𝒄𝒂𝒕𝒕𝒆𝒓𝒊𝒏𝒈</m:t>
                      </m:r>
                      <m:r>
                        <a:rPr lang="en-US" sz="1400" b="1" i="1" smtClean="0">
                          <a:latin typeface="Cambria Math" panose="02040503050406030204" pitchFamily="18" charset="0"/>
                          <a:ea typeface="Roboto" panose="02000000000000000000" pitchFamily="2" charset="0"/>
                        </a:rPr>
                        <m:t>)</m:t>
                      </m:r>
                    </m:oMath>
                  </m:oMathPara>
                </a14:m>
                <a:endParaRPr lang="es-E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Proportion of light transported through medium to incoming light from given direction</a:t>
                </a:r>
                <a:endParaRPr lang="es-ES" sz="1200" dirty="0">
                  <a:latin typeface="Roboto" panose="02000000000000000000" pitchFamily="2" charset="0"/>
                  <a:ea typeface="Roboto" panose="02000000000000000000" pitchFamily="2" charset="0"/>
                </a:endParaRPr>
              </a:p>
            </p:txBody>
          </p:sp>
        </mc:Choice>
        <mc:Fallback xmlns="">
          <p:sp>
            <p:nvSpPr>
              <p:cNvPr id="17" name="CuadroTexto 16"/>
              <p:cNvSpPr txBox="1">
                <a:spLocks noRot="1" noChangeAspect="1" noMove="1" noResize="1" noEditPoints="1" noAdjustHandles="1" noChangeArrowheads="1" noChangeShapeType="1" noTextEdit="1"/>
              </p:cNvSpPr>
              <p:nvPr/>
            </p:nvSpPr>
            <p:spPr>
              <a:xfrm>
                <a:off x="5859090" y="2441497"/>
                <a:ext cx="3785720" cy="677108"/>
              </a:xfrm>
              <a:prstGeom prst="rect">
                <a:avLst/>
              </a:prstGeom>
              <a:blipFill rotWithShape="0">
                <a:blip r:embed="rId7"/>
                <a:stretch>
                  <a:fillRect b="-630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954655" y="2164856"/>
                <a:ext cx="4608469" cy="6771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𝑰𝒏𝒕𝒆𝒈𝒓𝒂𝒍</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𝒕𝒉𝒂𝒕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𝒕𝒓𝒂𝒗𝒆𝒔𝒔𝒆𝒔</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𝒓𝒂𝒚</m:t>
                      </m:r>
                    </m:oMath>
                  </m:oMathPara>
                </a14:m>
                <a:endParaRPr lang="en-US" sz="1400" b="1" dirty="0" smtClean="0">
                  <a:latin typeface="Roboto" panose="02000000000000000000" pitchFamily="2" charset="0"/>
                  <a:ea typeface="Roboto" panose="02000000000000000000" pitchFamily="2" charset="0"/>
                </a:endParaRPr>
              </a:p>
              <a:p>
                <a:pPr algn="ctr"/>
                <a14:m>
                  <m:oMath xmlns:m="http://schemas.openxmlformats.org/officeDocument/2006/math">
                    <m:sSub>
                      <m:sSubPr>
                        <m:ctrlPr>
                          <a:rPr lang="es-ES" sz="1200" i="1" smtClean="0">
                            <a:latin typeface="Cambria Math" panose="02040503050406030204" pitchFamily="18" charset="0"/>
                            <a:ea typeface="Roboto" panose="02000000000000000000" pitchFamily="2" charset="0"/>
                          </a:rPr>
                        </m:ctrlPr>
                      </m:sSubPr>
                      <m:e>
                        <m:r>
                          <a:rPr lang="en-US" sz="1200" b="0" i="1" smtClean="0">
                            <a:latin typeface="Cambria Math" panose="02040503050406030204" pitchFamily="18" charset="0"/>
                            <a:ea typeface="Roboto" panose="02000000000000000000" pitchFamily="2" charset="0"/>
                          </a:rPr>
                          <m:t>𝑃</m:t>
                        </m:r>
                      </m:e>
                      <m:sub>
                        <m:r>
                          <a:rPr lang="en-US" sz="1200" b="0" i="1" smtClean="0">
                            <a:latin typeface="Cambria Math" panose="02040503050406030204" pitchFamily="18" charset="0"/>
                            <a:ea typeface="Roboto" panose="02000000000000000000" pitchFamily="2" charset="0"/>
                          </a:rPr>
                          <m:t>𝑎</m:t>
                        </m:r>
                      </m:sub>
                    </m:sSub>
                    <m:r>
                      <a:rPr lang="en-US" sz="1200" b="0" i="1" smtClean="0">
                        <a:latin typeface="Cambria Math" panose="02040503050406030204" pitchFamily="18" charset="0"/>
                        <a:ea typeface="Roboto" panose="02000000000000000000" pitchFamily="2" charset="0"/>
                      </a:rPr>
                      <m:t> </m:t>
                    </m:r>
                  </m:oMath>
                </a14:m>
                <a:r>
                  <a:rPr lang="es-ES" sz="1200" dirty="0" err="1" smtClean="0">
                    <a:latin typeface="Roboto" panose="02000000000000000000" pitchFamily="2" charset="0"/>
                    <a:ea typeface="Roboto" panose="02000000000000000000" pitchFamily="2" charset="0"/>
                  </a:rPr>
                  <a:t>starting</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entry</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point</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to</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atmosphere</a:t>
                </a:r>
                <a:r>
                  <a:rPr lang="es-ES" sz="1200" dirty="0" smtClean="0">
                    <a:latin typeface="Roboto" panose="02000000000000000000" pitchFamily="2" charset="0"/>
                    <a:ea typeface="Roboto" panose="02000000000000000000" pitchFamily="2" charset="0"/>
                  </a:rPr>
                  <a:t>,</a:t>
                </a:r>
              </a:p>
              <a:p>
                <a:pPr algn="ctr"/>
                <a14:m>
                  <m:oMath xmlns:m="http://schemas.openxmlformats.org/officeDocument/2006/math">
                    <m:sSub>
                      <m:sSubPr>
                        <m:ctrlPr>
                          <a:rPr lang="es-ES" sz="1200" i="1" smtClean="0">
                            <a:latin typeface="Cambria Math" panose="02040503050406030204" pitchFamily="18" charset="0"/>
                            <a:ea typeface="Roboto" panose="02000000000000000000" pitchFamily="2" charset="0"/>
                          </a:rPr>
                        </m:ctrlPr>
                      </m:sSubPr>
                      <m:e>
                        <m:r>
                          <a:rPr lang="en-US" sz="1200" b="0" i="1" smtClean="0">
                            <a:latin typeface="Cambria Math" panose="02040503050406030204" pitchFamily="18" charset="0"/>
                            <a:ea typeface="Roboto" panose="02000000000000000000" pitchFamily="2" charset="0"/>
                          </a:rPr>
                          <m:t>𝑃</m:t>
                        </m:r>
                      </m:e>
                      <m:sub>
                        <m:r>
                          <a:rPr lang="en-US" sz="1200" b="0" i="1" smtClean="0">
                            <a:latin typeface="Cambria Math" panose="02040503050406030204" pitchFamily="18" charset="0"/>
                            <a:ea typeface="Roboto" panose="02000000000000000000" pitchFamily="2" charset="0"/>
                          </a:rPr>
                          <m:t>𝑏</m:t>
                        </m:r>
                      </m:sub>
                    </m:sSub>
                  </m:oMath>
                </a14:m>
                <a:r>
                  <a:rPr lang="es-ES" sz="1200" dirty="0" err="1" smtClean="0">
                    <a:latin typeface="Roboto" panose="02000000000000000000" pitchFamily="2" charset="0"/>
                    <a:ea typeface="Roboto" panose="02000000000000000000" pitchFamily="2" charset="0"/>
                  </a:rPr>
                  <a:t>ending</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entry</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point</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from</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atmosphere</a:t>
                </a:r>
                <a:endParaRPr lang="es-ES" sz="1200" dirty="0">
                  <a:latin typeface="Roboto" panose="02000000000000000000" pitchFamily="2" charset="0"/>
                  <a:ea typeface="Roboto" panose="02000000000000000000" pitchFamily="2" charset="0"/>
                </a:endParaRPr>
              </a:p>
            </p:txBody>
          </p:sp>
        </mc:Choice>
        <mc:Fallback xmlns="">
          <p:sp>
            <p:nvSpPr>
              <p:cNvPr id="18" name="CuadroTexto 17"/>
              <p:cNvSpPr txBox="1">
                <a:spLocks noRot="1" noChangeAspect="1" noMove="1" noResize="1" noEditPoints="1" noAdjustHandles="1" noChangeArrowheads="1" noChangeShapeType="1" noTextEdit="1"/>
              </p:cNvSpPr>
              <p:nvPr/>
            </p:nvSpPr>
            <p:spPr>
              <a:xfrm>
                <a:off x="954655" y="2164856"/>
                <a:ext cx="4608469" cy="677108"/>
              </a:xfrm>
              <a:prstGeom prst="rect">
                <a:avLst/>
              </a:prstGeom>
              <a:blipFill rotWithShape="0">
                <a:blip r:embed="rId8"/>
                <a:stretch>
                  <a:fillRect b="-630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2869464" y="5520137"/>
                <a:ext cx="2304235" cy="11079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𝑶𝒑𝒕𝒊𝒄𝒂𝒍</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𝑫𝒆𝒑𝒕𝒉</m:t>
                      </m:r>
                    </m:oMath>
                  </m:oMathPara>
                </a14:m>
                <a:endParaRPr lang="en-U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Particle density in ray traversing atmosphere</a:t>
                </a:r>
              </a:p>
              <a:p>
                <a:pPr algn="ctr"/>
                <a:r>
                  <a:rPr lang="en-US" sz="1200" dirty="0">
                    <a:solidFill>
                      <a:srgbClr val="FF0000"/>
                    </a:solidFill>
                    <a:latin typeface="Roboto" panose="02000000000000000000" pitchFamily="2" charset="0"/>
                    <a:ea typeface="Roboto" panose="02000000000000000000" pitchFamily="2" charset="0"/>
                  </a:rPr>
                  <a:t>(</a:t>
                </a:r>
                <a:r>
                  <a:rPr lang="en-US" sz="1200" dirty="0" smtClean="0">
                    <a:solidFill>
                      <a:srgbClr val="FF0000"/>
                    </a:solidFill>
                    <a:latin typeface="Roboto" panose="02000000000000000000" pitchFamily="2" charset="0"/>
                    <a:ea typeface="Roboto" panose="02000000000000000000" pitchFamily="2" charset="0"/>
                  </a:rPr>
                  <a:t>NESTED INTEGRAL)</a:t>
                </a:r>
              </a:p>
              <a:p>
                <a:pPr algn="ctr"/>
                <a:endParaRPr lang="es-ES" sz="1600" dirty="0">
                  <a:latin typeface="Roboto" panose="02000000000000000000" pitchFamily="2" charset="0"/>
                  <a:ea typeface="Roboto" panose="02000000000000000000" pitchFamily="2" charset="0"/>
                </a:endParaRPr>
              </a:p>
            </p:txBody>
          </p:sp>
        </mc:Choice>
        <mc:Fallback xmlns="">
          <p:sp>
            <p:nvSpPr>
              <p:cNvPr id="19" name="CuadroTexto 18"/>
              <p:cNvSpPr txBox="1">
                <a:spLocks noRot="1" noChangeAspect="1" noMove="1" noResize="1" noEditPoints="1" noAdjustHandles="1" noChangeArrowheads="1" noChangeShapeType="1" noTextEdit="1"/>
              </p:cNvSpPr>
              <p:nvPr/>
            </p:nvSpPr>
            <p:spPr>
              <a:xfrm>
                <a:off x="2869464" y="5520137"/>
                <a:ext cx="2304235" cy="1107996"/>
              </a:xfrm>
              <a:prstGeom prst="rect">
                <a:avLst/>
              </a:prstGeom>
              <a:blipFill rotWithShape="0">
                <a:blip r:embed="rId9"/>
                <a:stretch>
                  <a:fillRect/>
                </a:stretch>
              </a:blipFill>
            </p:spPr>
            <p:txBody>
              <a:bodyPr/>
              <a:lstStyle/>
              <a:p>
                <a:r>
                  <a:rPr lang="es-ES">
                    <a:noFill/>
                  </a:rPr>
                  <a:t> </a:t>
                </a:r>
              </a:p>
            </p:txBody>
          </p:sp>
        </mc:Fallback>
      </mc:AlternateContent>
      <p:sp>
        <p:nvSpPr>
          <p:cNvPr id="20" name="CuadroTexto 19"/>
          <p:cNvSpPr txBox="1"/>
          <p:nvPr/>
        </p:nvSpPr>
        <p:spPr>
          <a:xfrm>
            <a:off x="327249" y="5031084"/>
            <a:ext cx="1783240" cy="707886"/>
          </a:xfrm>
          <a:prstGeom prst="rect">
            <a:avLst/>
          </a:prstGeom>
          <a:noFill/>
        </p:spPr>
        <p:txBody>
          <a:bodyPr wrap="square" rtlCol="0">
            <a:spAutoFit/>
          </a:bodyPr>
          <a:lstStyle/>
          <a:p>
            <a:pPr algn="ctr"/>
            <a:r>
              <a:rPr lang="en-US" sz="1200" b="1" dirty="0" smtClean="0">
                <a:latin typeface="Roboto" panose="02000000000000000000" pitchFamily="2" charset="0"/>
                <a:ea typeface="Roboto" panose="02000000000000000000" pitchFamily="2" charset="0"/>
              </a:rPr>
              <a:t>Light that </a:t>
            </a:r>
            <a:r>
              <a:rPr lang="en-US" sz="1200" b="1" dirty="0" err="1" smtClean="0">
                <a:latin typeface="Roboto" panose="02000000000000000000" pitchFamily="2" charset="0"/>
                <a:ea typeface="Roboto" panose="02000000000000000000" pitchFamily="2" charset="0"/>
              </a:rPr>
              <a:t>travessed</a:t>
            </a:r>
            <a:r>
              <a:rPr lang="en-US" sz="1200" b="1" dirty="0" smtClean="0">
                <a:latin typeface="Roboto" panose="02000000000000000000" pitchFamily="2" charset="0"/>
                <a:ea typeface="Roboto" panose="02000000000000000000" pitchFamily="2" charset="0"/>
              </a:rPr>
              <a:t> the </a:t>
            </a:r>
            <a:r>
              <a:rPr lang="en-US" sz="1200" b="1" dirty="0" err="1" smtClean="0">
                <a:latin typeface="Roboto" panose="02000000000000000000" pitchFamily="2" charset="0"/>
                <a:ea typeface="Roboto" panose="02000000000000000000" pitchFamily="2" charset="0"/>
              </a:rPr>
              <a:t>armosphere</a:t>
            </a:r>
            <a:endParaRPr lang="en-US" sz="1200" b="1" dirty="0" smtClean="0">
              <a:latin typeface="Roboto" panose="02000000000000000000" pitchFamily="2" charset="0"/>
              <a:ea typeface="Roboto" panose="02000000000000000000" pitchFamily="2" charset="0"/>
            </a:endParaRPr>
          </a:p>
          <a:p>
            <a:pPr algn="ctr"/>
            <a:endParaRPr lang="es-ES" sz="1600" dirty="0">
              <a:latin typeface="Roboto" panose="02000000000000000000" pitchFamily="2" charset="0"/>
              <a:ea typeface="Roboto" panose="02000000000000000000" pitchFamily="2" charset="0"/>
            </a:endParaRPr>
          </a:p>
        </p:txBody>
      </p:sp>
      <mc:AlternateContent xmlns:mc="http://schemas.openxmlformats.org/markup-compatibility/2006" xmlns:a14="http://schemas.microsoft.com/office/drawing/2010/main">
        <mc:Choice Requires="a14">
          <p:sp>
            <p:nvSpPr>
              <p:cNvPr id="24" name="CuadroTexto 23"/>
              <p:cNvSpPr txBox="1"/>
              <p:nvPr/>
            </p:nvSpPr>
            <p:spPr>
              <a:xfrm>
                <a:off x="1983681" y="3475770"/>
                <a:ext cx="8586710" cy="1113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𝑨</m:t>
                      </m:r>
                      <m:r>
                        <a:rPr lang="en-US" sz="2800" b="0" i="1" smtClean="0">
                          <a:latin typeface="Cambria Math" panose="02040503050406030204" pitchFamily="18" charset="0"/>
                        </a:rPr>
                        <m:t>= </m:t>
                      </m:r>
                      <m:nary>
                        <m:naryPr>
                          <m:ctrlPr>
                            <a:rPr lang="en-US" sz="2800" b="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𝑎</m:t>
                              </m:r>
                            </m:sub>
                          </m:sSub>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𝑏</m:t>
                              </m:r>
                            </m:sub>
                          </m:sSub>
                        </m:sup>
                        <m:e>
                          <m:d>
                            <m:dPr>
                              <m:ctrlPr>
                                <a:rPr lang="en-US" sz="2800" b="0" i="1" smtClean="0">
                                  <a:latin typeface="Cambria Math" panose="02040503050406030204" pitchFamily="18" charset="0"/>
                                </a:rPr>
                              </m:ctrlPr>
                            </m:dPr>
                            <m:e>
                              <m:r>
                                <a:rPr lang="en-US" sz="2800" i="1">
                                  <a:latin typeface="Cambria Math" panose="02040503050406030204" pitchFamily="18" charset="0"/>
                                </a:rPr>
                                <m:t>𝑒𝑥𝑝</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h</m:t>
                                      </m:r>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𝑜</m:t>
                                          </m:r>
                                        </m:sub>
                                      </m:sSub>
                                    </m:den>
                                  </m:f>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𝑒𝑥𝑝</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𝑃</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𝑐</m:t>
                                          </m:r>
                                        </m:sub>
                                      </m:sSub>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𝜆</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𝑃</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𝑃</m:t>
                                          </m:r>
                                        </m:e>
                                        <m:sub>
                                          <m:r>
                                            <a:rPr lang="en-US" sz="2800" b="0" i="1" smtClean="0">
                                              <a:latin typeface="Cambria Math" panose="02040503050406030204" pitchFamily="18" charset="0"/>
                                              <a:ea typeface="Cambria Math" panose="02040503050406030204" pitchFamily="18" charset="0"/>
                                            </a:rPr>
                                            <m:t>𝑎</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e>
                              </m:d>
                            </m:e>
                          </m:d>
                          <m:r>
                            <a:rPr lang="en-US" sz="2800" b="0" i="1" smtClean="0">
                              <a:latin typeface="Cambria Math" panose="02040503050406030204" pitchFamily="18" charset="0"/>
                            </a:rPr>
                            <m:t>𝑑𝑠</m:t>
                          </m:r>
                        </m:e>
                      </m:nary>
                    </m:oMath>
                  </m:oMathPara>
                </a14:m>
                <a:endParaRPr lang="es-ES" sz="2800"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1983681" y="3475770"/>
                <a:ext cx="8586710" cy="1113638"/>
              </a:xfrm>
              <a:prstGeom prst="rect">
                <a:avLst/>
              </a:prstGeom>
              <a:blipFill rotWithShape="0">
                <a:blip r:embed="rId10"/>
                <a:stretch>
                  <a:fillRect/>
                </a:stretch>
              </a:blipFill>
            </p:spPr>
            <p:txBody>
              <a:bodyPr/>
              <a:lstStyle/>
              <a:p>
                <a:r>
                  <a:rPr lang="es-ES">
                    <a:noFill/>
                  </a:rPr>
                  <a:t> </a:t>
                </a:r>
              </a:p>
            </p:txBody>
          </p:sp>
        </mc:Fallback>
      </mc:AlternateContent>
      <p:sp>
        <p:nvSpPr>
          <p:cNvPr id="25" name="Rectángulo redondeado 24"/>
          <p:cNvSpPr/>
          <p:nvPr/>
        </p:nvSpPr>
        <p:spPr>
          <a:xfrm>
            <a:off x="8736887" y="1548956"/>
            <a:ext cx="3150313" cy="6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6" name="CuadroTexto 25"/>
              <p:cNvSpPr txBox="1"/>
              <p:nvPr/>
            </p:nvSpPr>
            <p:spPr>
              <a:xfrm>
                <a:off x="10001337" y="1189066"/>
                <a:ext cx="62141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0000"/>
                          </a:solidFill>
                          <a:latin typeface="Cambria Math" panose="02040503050406030204" pitchFamily="18" charset="0"/>
                          <a:ea typeface="Roboto" panose="02000000000000000000" pitchFamily="2" charset="0"/>
                        </a:rPr>
                        <m:t>𝑨</m:t>
                      </m:r>
                    </m:oMath>
                  </m:oMathPara>
                </a14:m>
                <a:endParaRPr lang="es-ES" sz="1600" b="1" dirty="0">
                  <a:solidFill>
                    <a:srgbClr val="FF0000"/>
                  </a:solidFill>
                  <a:latin typeface="Roboto" panose="02000000000000000000" pitchFamily="2" charset="0"/>
                  <a:ea typeface="Roboto" panose="02000000000000000000" pitchFamily="2" charset="0"/>
                </a:endParaRPr>
              </a:p>
            </p:txBody>
          </p:sp>
        </mc:Choice>
        <mc:Fallback xmlns="">
          <p:sp>
            <p:nvSpPr>
              <p:cNvPr id="26" name="CuadroTexto 25"/>
              <p:cNvSpPr txBox="1">
                <a:spLocks noRot="1" noChangeAspect="1" noMove="1" noResize="1" noEditPoints="1" noAdjustHandles="1" noChangeArrowheads="1" noChangeShapeType="1" noTextEdit="1"/>
              </p:cNvSpPr>
              <p:nvPr/>
            </p:nvSpPr>
            <p:spPr>
              <a:xfrm>
                <a:off x="10001337" y="1189066"/>
                <a:ext cx="621411" cy="338554"/>
              </a:xfrm>
              <a:prstGeom prst="rect">
                <a:avLst/>
              </a:prstGeom>
              <a:blipFill rotWithShape="0">
                <a:blip r:embed="rId11"/>
                <a:stretch>
                  <a:fillRect/>
                </a:stretch>
              </a:blipFill>
            </p:spPr>
            <p:txBody>
              <a:bodyPr/>
              <a:lstStyle/>
              <a:p>
                <a:r>
                  <a:rPr lang="es-ES">
                    <a:noFill/>
                  </a:rPr>
                  <a:t> </a:t>
                </a:r>
              </a:p>
            </p:txBody>
          </p:sp>
        </mc:Fallback>
      </mc:AlternateContent>
      <p:cxnSp>
        <p:nvCxnSpPr>
          <p:cNvPr id="27" name="Conector recto de flecha 26"/>
          <p:cNvCxnSpPr/>
          <p:nvPr/>
        </p:nvCxnSpPr>
        <p:spPr>
          <a:xfrm>
            <a:off x="7241337" y="4477510"/>
            <a:ext cx="0" cy="85783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8985869" y="4477510"/>
            <a:ext cx="0" cy="163554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4024801" y="5031084"/>
            <a:ext cx="0" cy="49819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7681228" y="3067805"/>
            <a:ext cx="0" cy="44211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V="1">
            <a:off x="3165741" y="2799101"/>
            <a:ext cx="0" cy="44211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p:cNvCxnSpPr/>
          <p:nvPr/>
        </p:nvCxnSpPr>
        <p:spPr>
          <a:xfrm rot="5400000">
            <a:off x="1092205" y="4159254"/>
            <a:ext cx="939460" cy="686131"/>
          </a:xfrm>
          <a:prstGeom prst="bentConnector3">
            <a:avLst>
              <a:gd name="adj1" fmla="val -18"/>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35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27255"/>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In-</a:t>
            </a:r>
            <a:r>
              <a:rPr lang="en-US" dirty="0" err="1" smtClean="0">
                <a:latin typeface="Saira Condensed" panose="00000506000000000000" pitchFamily="2" charset="0"/>
              </a:rPr>
              <a:t>Scaterring</a:t>
            </a:r>
            <a:r>
              <a:rPr lang="en-US" dirty="0" smtClean="0">
                <a:latin typeface="Saira Condensed" panose="00000506000000000000" pitchFamily="2" charset="0"/>
              </a:rPr>
              <a:t>-&gt;Scaling light. In Detail</a:t>
            </a:r>
            <a:endParaRPr lang="es-ES" dirty="0">
              <a:latin typeface="Saira Condensed" panose="00000506000000000000" pitchFamily="2" charset="0"/>
            </a:endParaRPr>
          </a:p>
        </p:txBody>
      </p:sp>
      <p:pic>
        <p:nvPicPr>
          <p:cNvPr id="4" name="Imagen 3" descr="0257equ01.jpg"/>
          <p:cNvPicPr/>
          <p:nvPr/>
        </p:nvPicPr>
        <p:blipFill>
          <a:blip r:embed="rId4">
            <a:extLst>
              <a:ext uri="{28A0092B-C50C-407E-A947-70E740481C1C}">
                <a14:useLocalDpi xmlns:a14="http://schemas.microsoft.com/office/drawing/2010/main" val="0"/>
              </a:ext>
            </a:extLst>
          </a:blip>
          <a:srcRect/>
          <a:stretch>
            <a:fillRect/>
          </a:stretch>
        </p:blipFill>
        <p:spPr bwMode="auto">
          <a:xfrm>
            <a:off x="6353536" y="1622501"/>
            <a:ext cx="5446848" cy="461831"/>
          </a:xfrm>
          <a:prstGeom prst="rect">
            <a:avLst/>
          </a:prstGeom>
          <a:noFill/>
          <a:ln>
            <a:noFill/>
          </a:ln>
        </p:spPr>
      </p:pic>
      <p:sp>
        <p:nvSpPr>
          <p:cNvPr id="9" name="Cerrar llave 8"/>
          <p:cNvSpPr/>
          <p:nvPr/>
        </p:nvSpPr>
        <p:spPr>
          <a:xfrm rot="5400000">
            <a:off x="8422709" y="2787541"/>
            <a:ext cx="226918" cy="1665609"/>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1" name="CuadroTexto 20"/>
              <p:cNvSpPr txBox="1"/>
              <p:nvPr/>
            </p:nvSpPr>
            <p:spPr>
              <a:xfrm>
                <a:off x="5204859" y="4540066"/>
                <a:ext cx="2852610" cy="134786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Roboto" panose="02000000000000000000" pitchFamily="2" charset="0"/>
                        </a:rPr>
                        <m:t>𝑺𝒄𝒂𝒕𝒕𝒆𝒓𝒊𝒏𝒈</m:t>
                      </m:r>
                      <m:r>
                        <a:rPr lang="en-US" b="1" i="1" smtClean="0">
                          <a:latin typeface="Cambria Math" panose="02040503050406030204" pitchFamily="18" charset="0"/>
                          <a:ea typeface="Roboto" panose="02000000000000000000" pitchFamily="2" charset="0"/>
                        </a:rPr>
                        <m:t> </m:t>
                      </m:r>
                      <m:r>
                        <a:rPr lang="en-US" b="1" i="1" smtClean="0">
                          <a:latin typeface="Cambria Math" panose="02040503050406030204" pitchFamily="18" charset="0"/>
                          <a:ea typeface="Roboto" panose="02000000000000000000" pitchFamily="2" charset="0"/>
                        </a:rPr>
                        <m:t>𝒄𝒐𝒏𝒔𝒕𝒂𝒏𝒕</m:t>
                      </m:r>
                    </m:oMath>
                  </m:oMathPara>
                </a14:m>
                <a:endParaRPr lang="en-US" b="1" dirty="0" smtClean="0">
                  <a:latin typeface="Roboto" panose="02000000000000000000" pitchFamily="2" charset="0"/>
                  <a:ea typeface="Roboto" panose="02000000000000000000" pitchFamily="2" charset="0"/>
                </a:endParaRPr>
              </a:p>
              <a:p>
                <a:pPr algn="ctr"/>
                <a:r>
                  <a:rPr lang="en-US" sz="1600" dirty="0" smtClean="0">
                    <a:latin typeface="Roboto" panose="02000000000000000000" pitchFamily="2" charset="0"/>
                    <a:ea typeface="Roboto" panose="02000000000000000000" pitchFamily="2" charset="0"/>
                  </a:rPr>
                  <a:t>scaling the incoming light by the scattering constants (Rayleigh &amp; Mie)</a:t>
                </a:r>
              </a:p>
              <a:p>
                <a:pPr algn="ctr"/>
                <a:endParaRPr lang="es-ES" sz="1600" dirty="0">
                  <a:latin typeface="Roboto" panose="02000000000000000000" pitchFamily="2" charset="0"/>
                  <a:ea typeface="Roboto" panose="02000000000000000000" pitchFamily="2" charset="0"/>
                </a:endParaRPr>
              </a:p>
            </p:txBody>
          </p:sp>
        </mc:Choice>
        <mc:Fallback xmlns="">
          <p:sp>
            <p:nvSpPr>
              <p:cNvPr id="21" name="CuadroTexto 20"/>
              <p:cNvSpPr txBox="1">
                <a:spLocks noRot="1" noChangeAspect="1" noMove="1" noResize="1" noEditPoints="1" noAdjustHandles="1" noChangeArrowheads="1" noChangeShapeType="1" noTextEdit="1"/>
              </p:cNvSpPr>
              <p:nvPr/>
            </p:nvSpPr>
            <p:spPr>
              <a:xfrm>
                <a:off x="5204859" y="4540066"/>
                <a:ext cx="2852610" cy="1347869"/>
              </a:xfrm>
              <a:prstGeom prst="rect">
                <a:avLst/>
              </a:prstGeom>
              <a:blipFill rotWithShape="0">
                <a:blip r:embed="rId5"/>
                <a:stretch>
                  <a:fillRect r="-128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2107692" y="4540066"/>
                <a:ext cx="2939328" cy="159409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Roboto" panose="02000000000000000000" pitchFamily="2" charset="0"/>
                        </a:rPr>
                        <m:t>𝑺𝒖𝒏𝒍𝒊𝒈𝒉𝒕</m:t>
                      </m:r>
                      <m:r>
                        <a:rPr lang="en-US" b="1" i="1" smtClean="0">
                          <a:latin typeface="Cambria Math" panose="02040503050406030204" pitchFamily="18" charset="0"/>
                          <a:ea typeface="Roboto" panose="02000000000000000000" pitchFamily="2" charset="0"/>
                        </a:rPr>
                        <m:t> </m:t>
                      </m:r>
                      <m:r>
                        <a:rPr lang="en-US" b="1" i="1" smtClean="0">
                          <a:latin typeface="Cambria Math" panose="02040503050406030204" pitchFamily="18" charset="0"/>
                          <a:ea typeface="Roboto" panose="02000000000000000000" pitchFamily="2" charset="0"/>
                        </a:rPr>
                        <m:t>𝒊𝒏𝒕𝒆𝒏𝒔𝒊𝒕𝒚</m:t>
                      </m:r>
                    </m:oMath>
                  </m:oMathPara>
                </a14:m>
                <a:endParaRPr lang="en-US" sz="1600" dirty="0" smtClean="0">
                  <a:latin typeface="Roboto" panose="02000000000000000000" pitchFamily="2" charset="0"/>
                  <a:ea typeface="Roboto" panose="02000000000000000000" pitchFamily="2" charset="0"/>
                </a:endParaRPr>
              </a:p>
              <a:p>
                <a:pPr algn="ctr"/>
                <a:r>
                  <a:rPr lang="en-US" sz="1600" dirty="0" smtClean="0">
                    <a:latin typeface="Roboto" panose="02000000000000000000" pitchFamily="2" charset="0"/>
                    <a:ea typeface="Roboto" panose="02000000000000000000" pitchFamily="2" charset="0"/>
                  </a:rPr>
                  <a:t>scaling the incoming light by the sun intensity </a:t>
                </a:r>
                <a:r>
                  <a:rPr lang="en-US" sz="1600" i="1" dirty="0" smtClean="0">
                    <a:latin typeface="Roboto" panose="02000000000000000000" pitchFamily="2" charset="0"/>
                    <a:ea typeface="Roboto" panose="02000000000000000000" pitchFamily="2" charset="0"/>
                  </a:rPr>
                  <a:t>(depending of wavelength for snazzy alien effects)</a:t>
                </a:r>
              </a:p>
              <a:p>
                <a:pPr algn="ctr"/>
                <a:endParaRPr lang="es-ES" sz="1600" dirty="0">
                  <a:latin typeface="Roboto" panose="02000000000000000000" pitchFamily="2" charset="0"/>
                  <a:ea typeface="Roboto" panose="02000000000000000000" pitchFamily="2" charset="0"/>
                </a:endParaRPr>
              </a:p>
            </p:txBody>
          </p:sp>
        </mc:Choice>
        <mc:Fallback xmlns="">
          <p:sp>
            <p:nvSpPr>
              <p:cNvPr id="22" name="CuadroTexto 21"/>
              <p:cNvSpPr txBox="1">
                <a:spLocks noRot="1" noChangeAspect="1" noMove="1" noResize="1" noEditPoints="1" noAdjustHandles="1" noChangeArrowheads="1" noChangeShapeType="1" noTextEdit="1"/>
              </p:cNvSpPr>
              <p:nvPr/>
            </p:nvSpPr>
            <p:spPr>
              <a:xfrm>
                <a:off x="2107692" y="4540066"/>
                <a:ext cx="2939328" cy="1594091"/>
              </a:xfrm>
              <a:prstGeom prst="rect">
                <a:avLst/>
              </a:prstGeom>
              <a:blipFill rotWithShape="0">
                <a:blip r:embed="rId6"/>
                <a:stretch>
                  <a:fillRect r="-12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p:cNvSpPr txBox="1"/>
              <p:nvPr/>
            </p:nvSpPr>
            <p:spPr>
              <a:xfrm>
                <a:off x="3208184" y="2767144"/>
                <a:ext cx="61607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FF0000"/>
                          </a:solidFill>
                          <a:latin typeface="Cambria Math" panose="02040503050406030204" pitchFamily="18" charset="0"/>
                        </a:rPr>
                        <m:t>𝑩</m:t>
                      </m:r>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𝐼</m:t>
                          </m:r>
                        </m:e>
                        <m:sub>
                          <m:r>
                            <a:rPr lang="en-US" sz="4000" b="0" i="1" smtClean="0">
                              <a:latin typeface="Cambria Math" panose="02040503050406030204" pitchFamily="18" charset="0"/>
                            </a:rPr>
                            <m:t>𝑠</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𝜆</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𝐾</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𝜆</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𝐹</m:t>
                      </m:r>
                      <m:d>
                        <m:dPr>
                          <m:ctrlPr>
                            <a:rPr lang="en-US" sz="4000" b="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𝑔</m:t>
                          </m:r>
                        </m:e>
                      </m:d>
                    </m:oMath>
                  </m:oMathPara>
                </a14:m>
                <a:endParaRPr lang="es-ES" sz="4000"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3208184" y="2767144"/>
                <a:ext cx="6160789" cy="615553"/>
              </a:xfrm>
              <a:prstGeom prst="rect">
                <a:avLst/>
              </a:prstGeom>
              <a:blipFill rotWithShape="0">
                <a:blip r:embed="rId7"/>
                <a:stretch>
                  <a:fillRect/>
                </a:stretch>
              </a:blipFill>
            </p:spPr>
            <p:txBody>
              <a:bodyPr/>
              <a:lstStyle/>
              <a:p>
                <a:r>
                  <a:rPr lang="es-ES">
                    <a:noFill/>
                  </a:rPr>
                  <a:t> </a:t>
                </a:r>
              </a:p>
            </p:txBody>
          </p:sp>
        </mc:Fallback>
      </mc:AlternateContent>
      <p:sp>
        <p:nvSpPr>
          <p:cNvPr id="25" name="Rectángulo redondeado 24"/>
          <p:cNvSpPr/>
          <p:nvPr/>
        </p:nvSpPr>
        <p:spPr>
          <a:xfrm>
            <a:off x="6944849" y="1544157"/>
            <a:ext cx="1656892" cy="5803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6" name="CuadroTexto 25"/>
              <p:cNvSpPr txBox="1"/>
              <p:nvPr/>
            </p:nvSpPr>
            <p:spPr>
              <a:xfrm>
                <a:off x="7462589" y="1210402"/>
                <a:ext cx="62141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0000"/>
                          </a:solidFill>
                          <a:latin typeface="Cambria Math" panose="02040503050406030204" pitchFamily="18" charset="0"/>
                          <a:ea typeface="Roboto" panose="02000000000000000000" pitchFamily="2" charset="0"/>
                        </a:rPr>
                        <m:t>𝑩</m:t>
                      </m:r>
                    </m:oMath>
                  </m:oMathPara>
                </a14:m>
                <a:endParaRPr lang="es-ES" sz="1600" b="1" dirty="0">
                  <a:solidFill>
                    <a:srgbClr val="FF0000"/>
                  </a:solidFill>
                  <a:latin typeface="Roboto" panose="02000000000000000000" pitchFamily="2" charset="0"/>
                  <a:ea typeface="Roboto" panose="02000000000000000000" pitchFamily="2" charset="0"/>
                </a:endParaRPr>
              </a:p>
            </p:txBody>
          </p:sp>
        </mc:Choice>
        <mc:Fallback xmlns="">
          <p:sp>
            <p:nvSpPr>
              <p:cNvPr id="26" name="CuadroTexto 25"/>
              <p:cNvSpPr txBox="1">
                <a:spLocks noRot="1" noChangeAspect="1" noMove="1" noResize="1" noEditPoints="1" noAdjustHandles="1" noChangeArrowheads="1" noChangeShapeType="1" noTextEdit="1"/>
              </p:cNvSpPr>
              <p:nvPr/>
            </p:nvSpPr>
            <p:spPr>
              <a:xfrm>
                <a:off x="7462589" y="1210402"/>
                <a:ext cx="621411" cy="338554"/>
              </a:xfrm>
              <a:prstGeom prst="rect">
                <a:avLst/>
              </a:prstGeom>
              <a:blipFill rotWithShape="0">
                <a:blip r:embed="rId8"/>
                <a:stretch>
                  <a:fillRect/>
                </a:stretch>
              </a:blipFill>
            </p:spPr>
            <p:txBody>
              <a:bodyPr/>
              <a:lstStyle/>
              <a:p>
                <a:r>
                  <a:rPr lang="es-ES">
                    <a:noFill/>
                  </a:rPr>
                  <a:t> </a:t>
                </a:r>
              </a:p>
            </p:txBody>
          </p:sp>
        </mc:Fallback>
      </mc:AlternateContent>
      <p:sp>
        <p:nvSpPr>
          <p:cNvPr id="33" name="Cerrar llave 32"/>
          <p:cNvSpPr/>
          <p:nvPr/>
        </p:nvSpPr>
        <p:spPr>
          <a:xfrm rot="5400000">
            <a:off x="6503088" y="3004984"/>
            <a:ext cx="277549" cy="1180091"/>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5" name="Cerrar llave 34"/>
          <p:cNvSpPr/>
          <p:nvPr/>
        </p:nvSpPr>
        <p:spPr>
          <a:xfrm rot="5400000">
            <a:off x="4804340" y="3000944"/>
            <a:ext cx="277547" cy="118817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37" name="CuadroTexto 36"/>
              <p:cNvSpPr txBox="1"/>
              <p:nvPr/>
            </p:nvSpPr>
            <p:spPr>
              <a:xfrm>
                <a:off x="8322889" y="4540066"/>
                <a:ext cx="2453480" cy="11079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Roboto" panose="02000000000000000000" pitchFamily="2" charset="0"/>
                        </a:rPr>
                        <m:t>𝑷𝒉𝒂𝒔𝒆</m:t>
                      </m:r>
                      <m:r>
                        <a:rPr lang="en-US" b="1" i="1" smtClean="0">
                          <a:latin typeface="Cambria Math" panose="02040503050406030204" pitchFamily="18" charset="0"/>
                          <a:ea typeface="Roboto" panose="02000000000000000000" pitchFamily="2" charset="0"/>
                        </a:rPr>
                        <m:t> </m:t>
                      </m:r>
                      <m:r>
                        <a:rPr lang="en-US" b="1" i="1" smtClean="0">
                          <a:latin typeface="Cambria Math" panose="02040503050406030204" pitchFamily="18" charset="0"/>
                          <a:ea typeface="Roboto" panose="02000000000000000000" pitchFamily="2" charset="0"/>
                        </a:rPr>
                        <m:t>𝑭𝒖𝒏𝒄𝒕𝒊𝒐𝒏</m:t>
                      </m:r>
                    </m:oMath>
                  </m:oMathPara>
                </a14:m>
                <a:endParaRPr lang="en-US" b="1" dirty="0" smtClean="0">
                  <a:latin typeface="Roboto" panose="02000000000000000000" pitchFamily="2" charset="0"/>
                  <a:ea typeface="Roboto" panose="02000000000000000000" pitchFamily="2" charset="0"/>
                </a:endParaRPr>
              </a:p>
              <a:p>
                <a:pPr algn="ctr"/>
                <a:r>
                  <a:rPr lang="en-US" sz="1600" dirty="0" smtClean="0">
                    <a:latin typeface="Roboto" panose="02000000000000000000" pitchFamily="2" charset="0"/>
                    <a:ea typeface="Roboto" panose="02000000000000000000" pitchFamily="2" charset="0"/>
                  </a:rPr>
                  <a:t>Directionality of the final light going to camera</a:t>
                </a:r>
              </a:p>
              <a:p>
                <a:pPr algn="ctr"/>
                <a:endParaRPr lang="es-ES" sz="1600" dirty="0">
                  <a:latin typeface="Roboto" panose="02000000000000000000" pitchFamily="2" charset="0"/>
                  <a:ea typeface="Roboto" panose="02000000000000000000" pitchFamily="2" charset="0"/>
                </a:endParaRPr>
              </a:p>
            </p:txBody>
          </p:sp>
        </mc:Choice>
        <mc:Fallback xmlns="">
          <p:sp>
            <p:nvSpPr>
              <p:cNvPr id="37" name="CuadroTexto 36"/>
              <p:cNvSpPr txBox="1">
                <a:spLocks noRot="1" noChangeAspect="1" noMove="1" noResize="1" noEditPoints="1" noAdjustHandles="1" noChangeArrowheads="1" noChangeShapeType="1" noTextEdit="1"/>
              </p:cNvSpPr>
              <p:nvPr/>
            </p:nvSpPr>
            <p:spPr>
              <a:xfrm>
                <a:off x="8322889" y="4540066"/>
                <a:ext cx="2453480" cy="1107996"/>
              </a:xfrm>
              <a:prstGeom prst="rect">
                <a:avLst/>
              </a:prstGeom>
              <a:blipFill rotWithShape="0">
                <a:blip r:embed="rId9"/>
                <a:stretch>
                  <a:fillRect r="-1985"/>
                </a:stretch>
              </a:blipFill>
            </p:spPr>
            <p:txBody>
              <a:bodyPr/>
              <a:lstStyle/>
              <a:p>
                <a:r>
                  <a:rPr lang="es-ES">
                    <a:noFill/>
                  </a:rPr>
                  <a:t> </a:t>
                </a:r>
              </a:p>
            </p:txBody>
          </p:sp>
        </mc:Fallback>
      </mc:AlternateContent>
      <p:cxnSp>
        <p:nvCxnSpPr>
          <p:cNvPr id="29" name="Conector angular 28"/>
          <p:cNvCxnSpPr>
            <a:stCxn id="35" idx="1"/>
            <a:endCxn id="22" idx="0"/>
          </p:cNvCxnSpPr>
          <p:nvPr/>
        </p:nvCxnSpPr>
        <p:spPr>
          <a:xfrm rot="16200000" flipH="1" flipV="1">
            <a:off x="3857103" y="3454055"/>
            <a:ext cx="806263" cy="1365758"/>
          </a:xfrm>
          <a:prstGeom prst="bentConnector3">
            <a:avLst>
              <a:gd name="adj1" fmla="val 38268"/>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angular 39"/>
          <p:cNvCxnSpPr>
            <a:stCxn id="9" idx="1"/>
            <a:endCxn id="37" idx="0"/>
          </p:cNvCxnSpPr>
          <p:nvPr/>
        </p:nvCxnSpPr>
        <p:spPr>
          <a:xfrm rot="16200000" flipH="1">
            <a:off x="8639767" y="3630205"/>
            <a:ext cx="806261" cy="1013461"/>
          </a:xfrm>
          <a:prstGeom prst="bentConnector3">
            <a:avLst>
              <a:gd name="adj1" fmla="val 48028"/>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a:stCxn id="33" idx="1"/>
          </p:cNvCxnSpPr>
          <p:nvPr/>
        </p:nvCxnSpPr>
        <p:spPr>
          <a:xfrm>
            <a:off x="6641862" y="3733804"/>
            <a:ext cx="0" cy="74520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363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The In-</a:t>
            </a:r>
            <a:r>
              <a:rPr lang="en-US" dirty="0" err="1" smtClean="0">
                <a:latin typeface="Saira Condensed" panose="00000506000000000000" pitchFamily="2" charset="0"/>
              </a:rPr>
              <a:t>Scaterring</a:t>
            </a:r>
            <a:r>
              <a:rPr lang="en-US" dirty="0" smtClean="0">
                <a:latin typeface="Saira Condensed" panose="00000506000000000000" pitchFamily="2" charset="0"/>
              </a:rPr>
              <a:t> equation. Complete</a:t>
            </a:r>
            <a:endParaRPr lang="es-ES" dirty="0">
              <a:latin typeface="Saira Condensed" panose="00000506000000000000" pitchFamily="2" charset="0"/>
            </a:endParaRPr>
          </a:p>
        </p:txBody>
      </p:sp>
      <p:grpSp>
        <p:nvGrpSpPr>
          <p:cNvPr id="13" name="Grupo 12"/>
          <p:cNvGrpSpPr/>
          <p:nvPr/>
        </p:nvGrpSpPr>
        <p:grpSpPr>
          <a:xfrm>
            <a:off x="883890" y="2800349"/>
            <a:ext cx="10469910" cy="1314451"/>
            <a:chOff x="1054100" y="2595403"/>
            <a:chExt cx="10469910" cy="1314451"/>
          </a:xfrm>
        </p:grpSpPr>
        <p:pic>
          <p:nvPicPr>
            <p:cNvPr id="4" name="Imagen 3" descr="0257equ01.jpg"/>
            <p:cNvPicPr/>
            <p:nvPr/>
          </p:nvPicPr>
          <p:blipFill>
            <a:blip r:embed="rId4">
              <a:extLst>
                <a:ext uri="{28A0092B-C50C-407E-A947-70E740481C1C}">
                  <a14:useLocalDpi xmlns:a14="http://schemas.microsoft.com/office/drawing/2010/main" val="0"/>
                </a:ext>
              </a:extLst>
            </a:blip>
            <a:srcRect/>
            <a:stretch>
              <a:fillRect/>
            </a:stretch>
          </p:blipFill>
          <p:spPr bwMode="auto">
            <a:xfrm>
              <a:off x="1054100" y="2805748"/>
              <a:ext cx="10469910" cy="887730"/>
            </a:xfrm>
            <a:prstGeom prst="rect">
              <a:avLst/>
            </a:prstGeom>
            <a:noFill/>
            <a:ln>
              <a:noFill/>
            </a:ln>
          </p:spPr>
        </p:pic>
        <p:sp>
          <p:nvSpPr>
            <p:cNvPr id="6" name="Cerrar llave 5"/>
            <p:cNvSpPr/>
            <p:nvPr/>
          </p:nvSpPr>
          <p:spPr>
            <a:xfrm rot="5400000">
              <a:off x="8766548" y="3036627"/>
              <a:ext cx="139800" cy="1173903"/>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errar llave 6"/>
            <p:cNvSpPr/>
            <p:nvPr/>
          </p:nvSpPr>
          <p:spPr>
            <a:xfrm rot="5400000">
              <a:off x="10388157" y="3036627"/>
              <a:ext cx="139800" cy="1173903"/>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Cerrar llave 7"/>
            <p:cNvSpPr/>
            <p:nvPr/>
          </p:nvSpPr>
          <p:spPr>
            <a:xfrm rot="5400000" flipH="1">
              <a:off x="9158889" y="1111616"/>
              <a:ext cx="190401" cy="3581839"/>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errar llave 8"/>
            <p:cNvSpPr/>
            <p:nvPr/>
          </p:nvSpPr>
          <p:spPr>
            <a:xfrm rot="5400000">
              <a:off x="6335616" y="3044570"/>
              <a:ext cx="162498" cy="156807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errar llave 9"/>
            <p:cNvSpPr/>
            <p:nvPr/>
          </p:nvSpPr>
          <p:spPr>
            <a:xfrm rot="5400000">
              <a:off x="4713551" y="3183529"/>
              <a:ext cx="155574" cy="89587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errar llave 10"/>
            <p:cNvSpPr/>
            <p:nvPr/>
          </p:nvSpPr>
          <p:spPr>
            <a:xfrm rot="5400000">
              <a:off x="3614898" y="3243855"/>
              <a:ext cx="139801" cy="79099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errar llave 11"/>
            <p:cNvSpPr/>
            <p:nvPr/>
          </p:nvSpPr>
          <p:spPr>
            <a:xfrm rot="5400000">
              <a:off x="2528593" y="3240043"/>
              <a:ext cx="139801" cy="79099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errar llave 15"/>
            <p:cNvSpPr/>
            <p:nvPr/>
          </p:nvSpPr>
          <p:spPr>
            <a:xfrm rot="5400000" flipH="1">
              <a:off x="5749495" y="2478739"/>
              <a:ext cx="123825" cy="357154"/>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14" name="CuadroTexto 13"/>
              <p:cNvSpPr txBox="1"/>
              <p:nvPr/>
            </p:nvSpPr>
            <p:spPr>
              <a:xfrm>
                <a:off x="6443918" y="4021144"/>
                <a:ext cx="4608469" cy="7386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𝒐𝒖𝒕</m:t>
                      </m:r>
                      <m:r>
                        <a:rPr lang="en-US" sz="1400" b="1" i="1" smtClean="0">
                          <a:latin typeface="Cambria Math" panose="02040503050406030204" pitchFamily="18" charset="0"/>
                          <a:ea typeface="Roboto" panose="02000000000000000000" pitchFamily="2" charset="0"/>
                        </a:rPr>
                        <m:t>−</m:t>
                      </m:r>
                      <m:r>
                        <a:rPr lang="en-US" sz="1400" b="1" i="1" smtClean="0">
                          <a:latin typeface="Cambria Math" panose="02040503050406030204" pitchFamily="18" charset="0"/>
                          <a:ea typeface="Roboto" panose="02000000000000000000" pitchFamily="2" charset="0"/>
                        </a:rPr>
                        <m:t>𝒔𝒄𝒂𝒕𝒕𝒆𝒓𝒊𝒏𝒈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𝒑𝒐𝒊𝒏𝒕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𝒕𝒐</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𝒔𝒖𝒏</m:t>
                      </m:r>
                    </m:oMath>
                  </m:oMathPara>
                </a14:m>
                <a:endParaRPr lang="en-U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Light scattered out of ray from point to sun</a:t>
                </a:r>
              </a:p>
              <a:p>
                <a:pPr algn="ctr"/>
                <a:endParaRPr lang="es-ES" sz="1600" dirty="0">
                  <a:latin typeface="Roboto" panose="02000000000000000000" pitchFamily="2" charset="0"/>
                  <a:ea typeface="Roboto" panose="02000000000000000000" pitchFamily="2" charset="0"/>
                </a:endParaRPr>
              </a:p>
            </p:txBody>
          </p:sp>
        </mc:Choice>
        <mc:Fallback xmlns="">
          <p:sp>
            <p:nvSpPr>
              <p:cNvPr id="14" name="CuadroTexto 13"/>
              <p:cNvSpPr txBox="1">
                <a:spLocks noRot="1" noChangeAspect="1" noMove="1" noResize="1" noEditPoints="1" noAdjustHandles="1" noChangeArrowheads="1" noChangeShapeType="1" noTextEdit="1"/>
              </p:cNvSpPr>
              <p:nvPr/>
            </p:nvSpPr>
            <p:spPr>
              <a:xfrm>
                <a:off x="6443918" y="4021144"/>
                <a:ext cx="4608469" cy="738664"/>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7983612" y="4755019"/>
                <a:ext cx="4608469"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𝒐𝒖𝒕</m:t>
                      </m:r>
                      <m:r>
                        <a:rPr lang="en-US" sz="1400" b="1" i="1" smtClean="0">
                          <a:latin typeface="Cambria Math" panose="02040503050406030204" pitchFamily="18" charset="0"/>
                          <a:ea typeface="Roboto" panose="02000000000000000000" pitchFamily="2" charset="0"/>
                        </a:rPr>
                        <m:t>−</m:t>
                      </m:r>
                      <m:r>
                        <a:rPr lang="en-US" sz="1400" b="1" i="1" smtClean="0">
                          <a:latin typeface="Cambria Math" panose="02040503050406030204" pitchFamily="18" charset="0"/>
                          <a:ea typeface="Roboto" panose="02000000000000000000" pitchFamily="2" charset="0"/>
                        </a:rPr>
                        <m:t>𝒔𝒄𝒂𝒕𝒕𝒆𝒓𝒊𝒏𝒈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𝒑𝒐𝒊𝒏𝒕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𝒕𝒐</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𝒄𝒂𝒎𝒆𝒓𝒂</m:t>
                      </m:r>
                    </m:oMath>
                  </m:oMathPara>
                </a14:m>
                <a:endParaRPr lang="en-US" sz="1400" b="1" dirty="0" smtClean="0">
                  <a:latin typeface="Roboto" panose="02000000000000000000" pitchFamily="2" charset="0"/>
                  <a:ea typeface="Roboto" panose="02000000000000000000" pitchFamily="2" charset="0"/>
                </a:endParaRPr>
              </a:p>
              <a:p>
                <a:pPr algn="ctr"/>
                <a:r>
                  <a:rPr lang="en-US" sz="1200" dirty="0">
                    <a:latin typeface="Roboto" panose="02000000000000000000" pitchFamily="2" charset="0"/>
                    <a:ea typeface="Roboto" panose="02000000000000000000" pitchFamily="2" charset="0"/>
                  </a:rPr>
                  <a:t>Light scattered out of ray from point to </a:t>
                </a:r>
                <a:r>
                  <a:rPr lang="en-US" sz="1200" dirty="0" smtClean="0">
                    <a:latin typeface="Roboto" panose="02000000000000000000" pitchFamily="2" charset="0"/>
                    <a:ea typeface="Roboto" panose="02000000000000000000" pitchFamily="2" charset="0"/>
                  </a:rPr>
                  <a:t>camera</a:t>
                </a:r>
                <a:endParaRPr lang="en-US" sz="1200" dirty="0">
                  <a:latin typeface="Roboto" panose="02000000000000000000" pitchFamily="2" charset="0"/>
                  <a:ea typeface="Roboto" panose="02000000000000000000" pitchFamily="2" charset="0"/>
                </a:endParaRPr>
              </a:p>
              <a:p>
                <a:pPr algn="ctr"/>
                <a:endParaRPr lang="en-US" sz="1400" b="1" dirty="0" smtClean="0">
                  <a:latin typeface="Roboto" panose="02000000000000000000" pitchFamily="2" charset="0"/>
                  <a:ea typeface="Roboto" panose="02000000000000000000" pitchFamily="2" charset="0"/>
                </a:endParaRPr>
              </a:p>
            </p:txBody>
          </p:sp>
        </mc:Choice>
        <mc:Fallback xmlns="">
          <p:sp>
            <p:nvSpPr>
              <p:cNvPr id="15" name="CuadroTexto 14"/>
              <p:cNvSpPr txBox="1">
                <a:spLocks noRot="1" noChangeAspect="1" noMove="1" noResize="1" noEditPoints="1" noAdjustHandles="1" noChangeArrowheads="1" noChangeShapeType="1" noTextEdit="1"/>
              </p:cNvSpPr>
              <p:nvPr/>
            </p:nvSpPr>
            <p:spPr>
              <a:xfrm>
                <a:off x="7983612" y="4755019"/>
                <a:ext cx="4608469" cy="707886"/>
              </a:xfrm>
              <a:prstGeom prst="rect">
                <a:avLst/>
              </a:prstGeom>
              <a:blipFill rotWithShape="0">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7292960" y="1939655"/>
                <a:ext cx="3785720" cy="6771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𝑻𝒓𝒂𝒏𝒔𝒎𝒊𝒕𝒂𝒏𝒄𝒆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𝒍𝒊𝒈𝒉𝒕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𝒐𝒖𝒕𝒔𝒄𝒂𝒕𝒕𝒆𝒓𝒊𝒏𝒈</m:t>
                      </m:r>
                      <m:r>
                        <a:rPr lang="en-US" sz="1400" b="1" i="1" smtClean="0">
                          <a:latin typeface="Cambria Math" panose="02040503050406030204" pitchFamily="18" charset="0"/>
                          <a:ea typeface="Roboto" panose="02000000000000000000" pitchFamily="2" charset="0"/>
                        </a:rPr>
                        <m:t>)</m:t>
                      </m:r>
                    </m:oMath>
                  </m:oMathPara>
                </a14:m>
                <a:endParaRPr lang="es-E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Proportion of light transported through medium to incoming light from given direction</a:t>
                </a:r>
                <a:endParaRPr lang="es-ES" sz="1200" dirty="0">
                  <a:latin typeface="Roboto" panose="02000000000000000000" pitchFamily="2" charset="0"/>
                  <a:ea typeface="Roboto" panose="02000000000000000000" pitchFamily="2" charset="0"/>
                </a:endParaRPr>
              </a:p>
            </p:txBody>
          </p:sp>
        </mc:Choice>
        <mc:Fallback xmlns="">
          <p:sp>
            <p:nvSpPr>
              <p:cNvPr id="17" name="CuadroTexto 16"/>
              <p:cNvSpPr txBox="1">
                <a:spLocks noRot="1" noChangeAspect="1" noMove="1" noResize="1" noEditPoints="1" noAdjustHandles="1" noChangeArrowheads="1" noChangeShapeType="1" noTextEdit="1"/>
              </p:cNvSpPr>
              <p:nvPr/>
            </p:nvSpPr>
            <p:spPr>
              <a:xfrm>
                <a:off x="7292960" y="1939655"/>
                <a:ext cx="3785720" cy="677108"/>
              </a:xfrm>
              <a:prstGeom prst="rect">
                <a:avLst/>
              </a:prstGeom>
              <a:blipFill rotWithShape="0">
                <a:blip r:embed="rId7"/>
                <a:stretch>
                  <a:fillRect b="-630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3336962" y="1969873"/>
                <a:ext cx="4608469" cy="6771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𝑰𝒏𝒕𝒆𝒈𝒓𝒂𝒍</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𝒕𝒉𝒂𝒕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𝒕𝒓𝒂𝒗𝒆𝒔𝒔𝒆𝒔</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𝒕𝒉𝒆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𝒓𝒂𝒚</m:t>
                      </m:r>
                    </m:oMath>
                  </m:oMathPara>
                </a14:m>
                <a:endParaRPr lang="en-US" sz="1400" b="1" dirty="0" smtClean="0">
                  <a:latin typeface="Roboto" panose="02000000000000000000" pitchFamily="2" charset="0"/>
                  <a:ea typeface="Roboto" panose="02000000000000000000" pitchFamily="2" charset="0"/>
                </a:endParaRPr>
              </a:p>
              <a:p>
                <a:pPr algn="ctr"/>
                <a14:m>
                  <m:oMath xmlns:m="http://schemas.openxmlformats.org/officeDocument/2006/math">
                    <m:sSub>
                      <m:sSubPr>
                        <m:ctrlPr>
                          <a:rPr lang="es-ES" sz="1200" i="1" smtClean="0">
                            <a:latin typeface="Cambria Math" panose="02040503050406030204" pitchFamily="18" charset="0"/>
                            <a:ea typeface="Roboto" panose="02000000000000000000" pitchFamily="2" charset="0"/>
                          </a:rPr>
                        </m:ctrlPr>
                      </m:sSubPr>
                      <m:e>
                        <m:r>
                          <a:rPr lang="en-US" sz="1200" b="0" i="1" smtClean="0">
                            <a:latin typeface="Cambria Math" panose="02040503050406030204" pitchFamily="18" charset="0"/>
                            <a:ea typeface="Roboto" panose="02000000000000000000" pitchFamily="2" charset="0"/>
                          </a:rPr>
                          <m:t>𝑃</m:t>
                        </m:r>
                      </m:e>
                      <m:sub>
                        <m:r>
                          <a:rPr lang="en-US" sz="1200" b="0" i="1" smtClean="0">
                            <a:latin typeface="Cambria Math" panose="02040503050406030204" pitchFamily="18" charset="0"/>
                            <a:ea typeface="Roboto" panose="02000000000000000000" pitchFamily="2" charset="0"/>
                          </a:rPr>
                          <m:t>𝑎</m:t>
                        </m:r>
                      </m:sub>
                    </m:sSub>
                    <m:r>
                      <a:rPr lang="en-US" sz="1200" b="0" i="1" smtClean="0">
                        <a:latin typeface="Cambria Math" panose="02040503050406030204" pitchFamily="18" charset="0"/>
                        <a:ea typeface="Roboto" panose="02000000000000000000" pitchFamily="2" charset="0"/>
                      </a:rPr>
                      <m:t> </m:t>
                    </m:r>
                  </m:oMath>
                </a14:m>
                <a:r>
                  <a:rPr lang="es-ES" sz="1200" dirty="0" err="1" smtClean="0">
                    <a:latin typeface="Roboto" panose="02000000000000000000" pitchFamily="2" charset="0"/>
                    <a:ea typeface="Roboto" panose="02000000000000000000" pitchFamily="2" charset="0"/>
                  </a:rPr>
                  <a:t>starting</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entry</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point</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to</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atmosphere</a:t>
                </a:r>
                <a:r>
                  <a:rPr lang="es-ES" sz="1200" dirty="0" smtClean="0">
                    <a:latin typeface="Roboto" panose="02000000000000000000" pitchFamily="2" charset="0"/>
                    <a:ea typeface="Roboto" panose="02000000000000000000" pitchFamily="2" charset="0"/>
                  </a:rPr>
                  <a:t>,</a:t>
                </a:r>
              </a:p>
              <a:p>
                <a:pPr algn="ctr"/>
                <a14:m>
                  <m:oMath xmlns:m="http://schemas.openxmlformats.org/officeDocument/2006/math">
                    <m:sSub>
                      <m:sSubPr>
                        <m:ctrlPr>
                          <a:rPr lang="es-ES" sz="1200" i="1" smtClean="0">
                            <a:latin typeface="Cambria Math" panose="02040503050406030204" pitchFamily="18" charset="0"/>
                            <a:ea typeface="Roboto" panose="02000000000000000000" pitchFamily="2" charset="0"/>
                          </a:rPr>
                        </m:ctrlPr>
                      </m:sSubPr>
                      <m:e>
                        <m:r>
                          <a:rPr lang="en-US" sz="1200" b="0" i="1" smtClean="0">
                            <a:latin typeface="Cambria Math" panose="02040503050406030204" pitchFamily="18" charset="0"/>
                            <a:ea typeface="Roboto" panose="02000000000000000000" pitchFamily="2" charset="0"/>
                          </a:rPr>
                          <m:t>𝑃</m:t>
                        </m:r>
                      </m:e>
                      <m:sub>
                        <m:r>
                          <a:rPr lang="en-US" sz="1200" b="0" i="1" smtClean="0">
                            <a:latin typeface="Cambria Math" panose="02040503050406030204" pitchFamily="18" charset="0"/>
                            <a:ea typeface="Roboto" panose="02000000000000000000" pitchFamily="2" charset="0"/>
                          </a:rPr>
                          <m:t>𝑏</m:t>
                        </m:r>
                      </m:sub>
                    </m:sSub>
                  </m:oMath>
                </a14:m>
                <a:r>
                  <a:rPr lang="es-ES" sz="1200" dirty="0" err="1" smtClean="0">
                    <a:latin typeface="Roboto" panose="02000000000000000000" pitchFamily="2" charset="0"/>
                    <a:ea typeface="Roboto" panose="02000000000000000000" pitchFamily="2" charset="0"/>
                  </a:rPr>
                  <a:t>ending</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entry</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point</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from</a:t>
                </a:r>
                <a:r>
                  <a:rPr lang="es-ES" sz="1200" dirty="0" smtClean="0">
                    <a:latin typeface="Roboto" panose="02000000000000000000" pitchFamily="2" charset="0"/>
                    <a:ea typeface="Roboto" panose="02000000000000000000" pitchFamily="2" charset="0"/>
                  </a:rPr>
                  <a:t> </a:t>
                </a:r>
                <a:r>
                  <a:rPr lang="es-ES" sz="1200" dirty="0" err="1" smtClean="0">
                    <a:latin typeface="Roboto" panose="02000000000000000000" pitchFamily="2" charset="0"/>
                    <a:ea typeface="Roboto" panose="02000000000000000000" pitchFamily="2" charset="0"/>
                  </a:rPr>
                  <a:t>atmosphere</a:t>
                </a:r>
                <a:endParaRPr lang="es-ES" sz="1200" dirty="0">
                  <a:latin typeface="Roboto" panose="02000000000000000000" pitchFamily="2" charset="0"/>
                  <a:ea typeface="Roboto" panose="02000000000000000000" pitchFamily="2" charset="0"/>
                </a:endParaRPr>
              </a:p>
            </p:txBody>
          </p:sp>
        </mc:Choice>
        <mc:Fallback xmlns="">
          <p:sp>
            <p:nvSpPr>
              <p:cNvPr id="18" name="CuadroTexto 17"/>
              <p:cNvSpPr txBox="1">
                <a:spLocks noRot="1" noChangeAspect="1" noMove="1" noResize="1" noEditPoints="1" noAdjustHandles="1" noChangeArrowheads="1" noChangeShapeType="1" noTextEdit="1"/>
              </p:cNvSpPr>
              <p:nvPr/>
            </p:nvSpPr>
            <p:spPr>
              <a:xfrm>
                <a:off x="3336962" y="1969873"/>
                <a:ext cx="4608469" cy="677108"/>
              </a:xfrm>
              <a:prstGeom prst="rect">
                <a:avLst/>
              </a:prstGeom>
              <a:blipFill rotWithShape="0">
                <a:blip r:embed="rId8"/>
                <a:stretch>
                  <a:fillRect b="-630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5140021" y="4690887"/>
                <a:ext cx="2304235" cy="11079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𝒐𝒑𝒕𝒊𝒄𝒂𝒍</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𝒅𝒆𝒑𝒕𝒉</m:t>
                      </m:r>
                    </m:oMath>
                  </m:oMathPara>
                </a14:m>
                <a:endParaRPr lang="en-U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Particle density in ray traversing atmosphere</a:t>
                </a:r>
              </a:p>
              <a:p>
                <a:pPr algn="ctr"/>
                <a:r>
                  <a:rPr lang="en-US" sz="1200" dirty="0">
                    <a:solidFill>
                      <a:srgbClr val="FF0000"/>
                    </a:solidFill>
                    <a:latin typeface="Roboto" panose="02000000000000000000" pitchFamily="2" charset="0"/>
                    <a:ea typeface="Roboto" panose="02000000000000000000" pitchFamily="2" charset="0"/>
                  </a:rPr>
                  <a:t>(</a:t>
                </a:r>
                <a:r>
                  <a:rPr lang="en-US" sz="1200" dirty="0" smtClean="0">
                    <a:solidFill>
                      <a:srgbClr val="FF0000"/>
                    </a:solidFill>
                    <a:latin typeface="Roboto" panose="02000000000000000000" pitchFamily="2" charset="0"/>
                    <a:ea typeface="Roboto" panose="02000000000000000000" pitchFamily="2" charset="0"/>
                  </a:rPr>
                  <a:t>NESTED INTEGRAL)</a:t>
                </a:r>
              </a:p>
              <a:p>
                <a:pPr algn="ctr"/>
                <a:endParaRPr lang="es-ES" sz="1600" dirty="0">
                  <a:latin typeface="Roboto" panose="02000000000000000000" pitchFamily="2" charset="0"/>
                  <a:ea typeface="Roboto" panose="02000000000000000000" pitchFamily="2" charset="0"/>
                </a:endParaRPr>
              </a:p>
            </p:txBody>
          </p:sp>
        </mc:Choice>
        <mc:Fallback xmlns="">
          <p:sp>
            <p:nvSpPr>
              <p:cNvPr id="19" name="CuadroTexto 18"/>
              <p:cNvSpPr txBox="1">
                <a:spLocks noRot="1" noChangeAspect="1" noMove="1" noResize="1" noEditPoints="1" noAdjustHandles="1" noChangeArrowheads="1" noChangeShapeType="1" noTextEdit="1"/>
              </p:cNvSpPr>
              <p:nvPr/>
            </p:nvSpPr>
            <p:spPr>
              <a:xfrm>
                <a:off x="5140021" y="4690887"/>
                <a:ext cx="2304235" cy="1107996"/>
              </a:xfrm>
              <a:prstGeom prst="rect">
                <a:avLst/>
              </a:prstGeom>
              <a:blipFill rotWithShape="0">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3862698" y="4060042"/>
                <a:ext cx="1706422" cy="11079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𝑷𝒉𝒂𝒔𝒆</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𝑭𝒖𝒏𝒄𝒕𝒊𝒐𝒏</m:t>
                      </m:r>
                    </m:oMath>
                  </m:oMathPara>
                </a14:m>
                <a:endParaRPr lang="en-US" sz="1400" b="1"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Directionality of the final light going to camera</a:t>
                </a:r>
              </a:p>
              <a:p>
                <a:pPr algn="ctr"/>
                <a:endParaRPr lang="es-ES" sz="1600" dirty="0">
                  <a:latin typeface="Roboto" panose="02000000000000000000" pitchFamily="2" charset="0"/>
                  <a:ea typeface="Roboto" panose="02000000000000000000" pitchFamily="2" charset="0"/>
                </a:endParaRPr>
              </a:p>
            </p:txBody>
          </p:sp>
        </mc:Choice>
        <mc:Fallback xmlns="">
          <p:sp>
            <p:nvSpPr>
              <p:cNvPr id="20" name="CuadroTexto 19"/>
              <p:cNvSpPr txBox="1">
                <a:spLocks noRot="1" noChangeAspect="1" noMove="1" noResize="1" noEditPoints="1" noAdjustHandles="1" noChangeArrowheads="1" noChangeShapeType="1" noTextEdit="1"/>
              </p:cNvSpPr>
              <p:nvPr/>
            </p:nvSpPr>
            <p:spPr>
              <a:xfrm>
                <a:off x="3862698" y="4060042"/>
                <a:ext cx="1706422" cy="1107996"/>
              </a:xfrm>
              <a:prstGeom prst="rect">
                <a:avLst/>
              </a:prstGeom>
              <a:blipFill rotWithShape="0">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2472278" y="4937125"/>
                <a:ext cx="2174250" cy="110305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Roboto" panose="02000000000000000000" pitchFamily="2" charset="0"/>
                        </a:rPr>
                        <m:t>𝑺𝒄𝒂𝒕𝒕𝒆𝒓𝒊𝒏𝒈</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𝒄𝒐𝒏𝒔𝒕𝒂𝒏𝒕</m:t>
                      </m:r>
                    </m:oMath>
                  </m:oMathPara>
                </a14:m>
                <a:endParaRPr lang="en-US" sz="1200" dirty="0" smtClean="0">
                  <a:latin typeface="Roboto" panose="02000000000000000000" pitchFamily="2" charset="0"/>
                  <a:ea typeface="Roboto" panose="02000000000000000000" pitchFamily="2" charset="0"/>
                </a:endParaRPr>
              </a:p>
              <a:p>
                <a:pPr algn="ctr"/>
                <a:r>
                  <a:rPr lang="en-US" sz="1200" dirty="0" smtClean="0">
                    <a:latin typeface="Roboto" panose="02000000000000000000" pitchFamily="2" charset="0"/>
                    <a:ea typeface="Roboto" panose="02000000000000000000" pitchFamily="2" charset="0"/>
                  </a:rPr>
                  <a:t>scaling the incoming light by the scattering constants (Rayleigh &amp; Mie)</a:t>
                </a:r>
              </a:p>
              <a:p>
                <a:pPr algn="ctr"/>
                <a:endParaRPr lang="es-ES" sz="1600" dirty="0">
                  <a:latin typeface="Roboto" panose="02000000000000000000" pitchFamily="2" charset="0"/>
                  <a:ea typeface="Roboto" panose="02000000000000000000" pitchFamily="2" charset="0"/>
                </a:endParaRPr>
              </a:p>
            </p:txBody>
          </p:sp>
        </mc:Choice>
        <mc:Fallback xmlns="">
          <p:sp>
            <p:nvSpPr>
              <p:cNvPr id="21" name="CuadroTexto 20"/>
              <p:cNvSpPr txBox="1">
                <a:spLocks noRot="1" noChangeAspect="1" noMove="1" noResize="1" noEditPoints="1" noAdjustHandles="1" noChangeArrowheads="1" noChangeShapeType="1" noTextEdit="1"/>
              </p:cNvSpPr>
              <p:nvPr/>
            </p:nvSpPr>
            <p:spPr>
              <a:xfrm>
                <a:off x="2472278" y="4937125"/>
                <a:ext cx="2174250" cy="1103059"/>
              </a:xfrm>
              <a:prstGeom prst="rect">
                <a:avLst/>
              </a:prstGeom>
              <a:blipFill rotWithShape="0">
                <a:blip r:embed="rId11"/>
                <a:stretch>
                  <a:fillRect r="-28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206907" y="4427322"/>
                <a:ext cx="1804119" cy="1472391"/>
              </a:xfrm>
              <a:prstGeom prst="rect">
                <a:avLst/>
              </a:prstGeom>
              <a:noFill/>
            </p:spPr>
            <p:txBody>
              <a:bodyPr wrap="square" rtlCol="0">
                <a:spAutoFit/>
              </a:bodyPr>
              <a:lstStyle/>
              <a:p>
                <a:pPr algn="ctr"/>
                <a14:m>
                  <m:oMath xmlns:m="http://schemas.openxmlformats.org/officeDocument/2006/math">
                    <m:r>
                      <a:rPr lang="en-US" sz="1400" b="1" i="1" smtClean="0">
                        <a:latin typeface="Cambria Math" panose="02040503050406030204" pitchFamily="18" charset="0"/>
                        <a:ea typeface="Roboto" panose="02000000000000000000" pitchFamily="2" charset="0"/>
                      </a:rPr>
                      <m:t>𝑺𝒖𝒏𝒍𝒊𝒈𝒉𝒕</m:t>
                    </m:r>
                    <m:r>
                      <a:rPr lang="en-US" sz="1400" b="1" i="1" smtClean="0">
                        <a:latin typeface="Cambria Math" panose="02040503050406030204" pitchFamily="18" charset="0"/>
                        <a:ea typeface="Roboto" panose="02000000000000000000" pitchFamily="2" charset="0"/>
                      </a:rPr>
                      <m:t> </m:t>
                    </m:r>
                    <m:r>
                      <a:rPr lang="en-US" sz="1400" b="1" i="1" smtClean="0">
                        <a:latin typeface="Cambria Math" panose="02040503050406030204" pitchFamily="18" charset="0"/>
                        <a:ea typeface="Roboto" panose="02000000000000000000" pitchFamily="2" charset="0"/>
                      </a:rPr>
                      <m:t>𝒊𝒏𝒕𝒆𝒏𝒔𝒊𝒕𝒚</m:t>
                    </m:r>
                  </m:oMath>
                </a14:m>
                <a:r>
                  <a:rPr lang="en-US" sz="1200" dirty="0" smtClean="0">
                    <a:latin typeface="Roboto" panose="02000000000000000000" pitchFamily="2" charset="0"/>
                    <a:ea typeface="Roboto" panose="02000000000000000000" pitchFamily="2" charset="0"/>
                  </a:rPr>
                  <a:t>scaling the incoming light by the sun intensity </a:t>
                </a:r>
                <a:r>
                  <a:rPr lang="en-US" sz="1200" i="1" dirty="0" smtClean="0">
                    <a:latin typeface="Roboto" panose="02000000000000000000" pitchFamily="2" charset="0"/>
                    <a:ea typeface="Roboto" panose="02000000000000000000" pitchFamily="2" charset="0"/>
                  </a:rPr>
                  <a:t>(depending of wavelength for snazzy alien effects)</a:t>
                </a:r>
              </a:p>
              <a:p>
                <a:pPr algn="ctr"/>
                <a:endParaRPr lang="es-ES" sz="1600" dirty="0">
                  <a:latin typeface="Roboto" panose="02000000000000000000" pitchFamily="2" charset="0"/>
                  <a:ea typeface="Roboto" panose="02000000000000000000" pitchFamily="2" charset="0"/>
                </a:endParaRPr>
              </a:p>
            </p:txBody>
          </p:sp>
        </mc:Choice>
        <mc:Fallback xmlns="">
          <p:sp>
            <p:nvSpPr>
              <p:cNvPr id="22" name="CuadroTexto 21"/>
              <p:cNvSpPr txBox="1">
                <a:spLocks noRot="1" noChangeAspect="1" noMove="1" noResize="1" noEditPoints="1" noAdjustHandles="1" noChangeArrowheads="1" noChangeShapeType="1" noTextEdit="1"/>
              </p:cNvSpPr>
              <p:nvPr/>
            </p:nvSpPr>
            <p:spPr>
              <a:xfrm>
                <a:off x="206907" y="4427322"/>
                <a:ext cx="1804119" cy="1472391"/>
              </a:xfrm>
              <a:prstGeom prst="rect">
                <a:avLst/>
              </a:prstGeom>
              <a:blipFill rotWithShape="0">
                <a:blip r:embed="rId12"/>
                <a:stretch>
                  <a:fillRect/>
                </a:stretch>
              </a:blipFill>
            </p:spPr>
            <p:txBody>
              <a:bodyPr/>
              <a:lstStyle/>
              <a:p>
                <a:r>
                  <a:rPr lang="es-ES">
                    <a:noFill/>
                  </a:rPr>
                  <a:t> </a:t>
                </a:r>
              </a:p>
            </p:txBody>
          </p:sp>
        </mc:Fallback>
      </mc:AlternateContent>
      <p:cxnSp>
        <p:nvCxnSpPr>
          <p:cNvPr id="25" name="Conector recto de flecha 24"/>
          <p:cNvCxnSpPr/>
          <p:nvPr/>
        </p:nvCxnSpPr>
        <p:spPr>
          <a:xfrm>
            <a:off x="6245498" y="4060042"/>
            <a:ext cx="0" cy="69976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10289850" y="3910389"/>
            <a:ext cx="0" cy="89973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V="1">
            <a:off x="9082827" y="2611220"/>
            <a:ext cx="0" cy="3994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a:off x="3514588" y="3899736"/>
            <a:ext cx="0" cy="107548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12" idx="1"/>
            <a:endCxn id="22" idx="0"/>
          </p:cNvCxnSpPr>
          <p:nvPr/>
        </p:nvCxnSpPr>
        <p:spPr>
          <a:xfrm rot="16200000" flipH="1" flipV="1">
            <a:off x="1510159" y="3509196"/>
            <a:ext cx="516933" cy="1319317"/>
          </a:xfrm>
          <a:prstGeom prst="bentConnector3">
            <a:avLst>
              <a:gd name="adj1" fmla="val 48778"/>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35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Visual Representation</a:t>
            </a:r>
            <a:endParaRPr lang="es-ES" dirty="0">
              <a:latin typeface="Saira Condensed" panose="00000506000000000000" pitchFamily="2" charset="0"/>
            </a:endParaRPr>
          </a:p>
        </p:txBody>
      </p:sp>
      <p:pic>
        <p:nvPicPr>
          <p:cNvPr id="5" name="Imagen 4" descr="16_atmospheric_02.jpg"/>
          <p:cNvPicPr/>
          <p:nvPr/>
        </p:nvPicPr>
        <p:blipFill>
          <a:blip r:embed="rId4">
            <a:extLst>
              <a:ext uri="{28A0092B-C50C-407E-A947-70E740481C1C}">
                <a14:useLocalDpi xmlns:a14="http://schemas.microsoft.com/office/drawing/2010/main" val="0"/>
              </a:ext>
            </a:extLst>
          </a:blip>
          <a:srcRect/>
          <a:stretch>
            <a:fillRect/>
          </a:stretch>
        </p:blipFill>
        <p:spPr bwMode="auto">
          <a:xfrm>
            <a:off x="1122692" y="2577553"/>
            <a:ext cx="10231108" cy="2397852"/>
          </a:xfrm>
          <a:prstGeom prst="rect">
            <a:avLst/>
          </a:prstGeom>
          <a:noFill/>
          <a:ln>
            <a:noFill/>
          </a:ln>
        </p:spPr>
      </p:pic>
    </p:spTree>
    <p:extLst>
      <p:ext uri="{BB962C8B-B14F-4D97-AF65-F5344CB8AC3E}">
        <p14:creationId xmlns:p14="http://schemas.microsoft.com/office/powerpoint/2010/main" val="40096560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Naive Implementation</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Making it Real Time</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1409995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2126"/>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Naive Implementation (1)</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1520825"/>
            <a:ext cx="10515600" cy="4351338"/>
          </a:xfrm>
        </p:spPr>
        <p:txBody>
          <a:bodyPr/>
          <a:lstStyle/>
          <a:p>
            <a:pPr marL="0" indent="0">
              <a:buNone/>
            </a:pPr>
            <a:r>
              <a:rPr lang="en-US" sz="2000" b="1" dirty="0" smtClean="0">
                <a:solidFill>
                  <a:srgbClr val="FF0000"/>
                </a:solidFill>
              </a:rPr>
              <a:t>For example:</a:t>
            </a:r>
          </a:p>
          <a:p>
            <a:r>
              <a:rPr lang="en-US" sz="1800" dirty="0" smtClean="0"/>
              <a:t>5 sample points in the in-scattering equation</a:t>
            </a:r>
          </a:p>
          <a:p>
            <a:r>
              <a:rPr lang="en-US" sz="1800" dirty="0" smtClean="0"/>
              <a:t>5 sample points for each of the integrals to compute out-scattering equations</a:t>
            </a:r>
          </a:p>
          <a:p>
            <a:endParaRPr lang="en-US" sz="1800" dirty="0"/>
          </a:p>
          <a:p>
            <a:endParaRPr lang="en-US" sz="1800" dirty="0" smtClean="0"/>
          </a:p>
          <a:p>
            <a:endParaRPr lang="en-US" sz="1800" dirty="0"/>
          </a:p>
          <a:p>
            <a:endParaRPr lang="en-US" sz="1800" dirty="0" smtClean="0"/>
          </a:p>
          <a:p>
            <a:pPr marL="0" indent="0">
              <a:buNone/>
            </a:pPr>
            <a:endParaRPr lang="es-ES" dirty="0"/>
          </a:p>
        </p:txBody>
      </p:sp>
      <mc:AlternateContent xmlns:mc="http://schemas.openxmlformats.org/markup-compatibility/2006" xmlns:a14="http://schemas.microsoft.com/office/drawing/2010/main">
        <mc:Choice Requires="a14">
          <p:sp>
            <p:nvSpPr>
              <p:cNvPr id="5" name="CuadroTexto 4"/>
              <p:cNvSpPr txBox="1"/>
              <p:nvPr/>
            </p:nvSpPr>
            <p:spPr>
              <a:xfrm>
                <a:off x="1903762" y="2657400"/>
                <a:ext cx="8384475" cy="622350"/>
              </a:xfrm>
              <a:prstGeom prst="rect">
                <a:avLst/>
              </a:prstGeom>
              <a:noFill/>
            </p:spPr>
            <p:txBody>
              <a:bodyPr wrap="none" lIns="0" tIns="0" rIns="0" bIns="0" rtlCol="0">
                <a:spAutoFit/>
              </a:bodyPr>
              <a:lstStyle/>
              <a:p>
                <a14:m>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𝑣</m:t>
                        </m:r>
                      </m:sub>
                    </m:sSub>
                    <m:d>
                      <m:dPr>
                        <m:ctrlPr>
                          <a:rPr lang="es-ES" i="1" smtClean="0">
                            <a:latin typeface="Cambria Math" panose="02040503050406030204" pitchFamily="18" charset="0"/>
                          </a:rPr>
                        </m:ctrlPr>
                      </m:dPr>
                      <m:e>
                        <m:r>
                          <a:rPr lang="es-ES" i="1" smtClean="0">
                            <a:latin typeface="Cambria Math" panose="02040503050406030204" pitchFamily="18" charset="0"/>
                            <a:ea typeface="Cambria Math" panose="02040503050406030204" pitchFamily="18" charset="0"/>
                          </a:rPr>
                          <m:t>𝜆</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=5</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𝑒𝑥𝑝</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𝑜</m:t>
                                        </m:r>
                                      </m:sub>
                                    </m:sSub>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𝑒𝑥𝑝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e>
                            </m:d>
                          </m:e>
                        </m:d>
                        <m:r>
                          <a:rPr lang="en-US" b="0" i="1" smtClean="0">
                            <a:latin typeface="Cambria Math" panose="02040503050406030204" pitchFamily="18" charset="0"/>
                            <a:ea typeface="Cambria Math" panose="02040503050406030204" pitchFamily="18" charset="0"/>
                          </a:rPr>
                          <m:t>𝑑𝑠</m:t>
                        </m:r>
                      </m:e>
                    </m:nary>
                  </m:oMath>
                </a14:m>
                <a:r>
                  <a:rPr lang="es-ES" dirty="0" smtClean="0"/>
                  <a:t> </a:t>
                </a:r>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903762" y="2657400"/>
                <a:ext cx="8384475" cy="622350"/>
              </a:xfrm>
              <a:prstGeom prst="rect">
                <a:avLst/>
              </a:prstGeom>
              <a:blipFill rotWithShape="0">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1890937" y="3479405"/>
                <a:ext cx="4205062" cy="782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d>
                        <m:dPr>
                          <m:ctrlPr>
                            <a:rPr lang="es-ES" i="1" smtClean="0">
                              <a:latin typeface="Cambria Math" panose="02040503050406030204" pitchFamily="18" charset="0"/>
                            </a:rPr>
                          </m:ctrlPr>
                        </m:dPr>
                        <m:e>
                          <m:sSub>
                            <m:sSubPr>
                              <m:ctrlPr>
                                <a:rPr lang="es-E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m:t>
                              </m:r>
                            </m:sub>
                          </m:sSub>
                          <m:sSub>
                            <m:sSubPr>
                              <m:ctrlPr>
                                <a:rPr lang="es-E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𝑏</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e>
                      </m:d>
                      <m:r>
                        <a:rPr lang="en-US" b="0" i="0" smtClean="0">
                          <a:latin typeface="Cambria Math" panose="02040503050406030204" pitchFamily="18" charset="0"/>
                        </a:rPr>
                        <m:t>=4</m:t>
                      </m:r>
                      <m:r>
                        <m:rPr>
                          <m:sty m:val="p"/>
                        </m:rPr>
                        <a:rPr lang="el-GR" b="0" i="1" smtClean="0">
                          <a:latin typeface="Cambria Math" panose="02040503050406030204" pitchFamily="18" charset="0"/>
                          <a:ea typeface="Cambria Math" panose="02040503050406030204" pitchFamily="18" charset="0"/>
                        </a:rPr>
                        <m:t>π</m:t>
                      </m:r>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=5</m:t>
                          </m:r>
                        </m:sup>
                        <m:e>
                          <m:r>
                            <a:rPr lang="en-US" b="0" i="1" smtClean="0">
                              <a:latin typeface="Cambria Math" panose="02040503050406030204" pitchFamily="18" charset="0"/>
                              <a:ea typeface="Cambria Math" panose="02040503050406030204" pitchFamily="18" charset="0"/>
                            </a:rPr>
                            <m:t>𝑒𝑥𝑝</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𝑜</m:t>
                                      </m:r>
                                    </m:sub>
                                  </m:sSub>
                                </m:den>
                              </m:f>
                            </m:e>
                          </m:d>
                          <m:r>
                            <a:rPr lang="en-US" b="0" i="1" smtClean="0">
                              <a:latin typeface="Cambria Math" panose="02040503050406030204" pitchFamily="18" charset="0"/>
                              <a:ea typeface="Cambria Math" panose="02040503050406030204" pitchFamily="18" charset="0"/>
                            </a:rPr>
                            <m:t>𝑑𝑠</m:t>
                          </m:r>
                        </m:e>
                      </m:nary>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1890937" y="3479405"/>
                <a:ext cx="4205062" cy="782907"/>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p:cNvSpPr txBox="1"/>
              <p:nvPr/>
            </p:nvSpPr>
            <p:spPr>
              <a:xfrm>
                <a:off x="932768" y="4497320"/>
                <a:ext cx="8275792" cy="575414"/>
              </a:xfrm>
              <a:prstGeom prst="rect">
                <a:avLst/>
              </a:prstGeom>
              <a:noFill/>
            </p:spPr>
            <p:txBody>
              <a:bodyPr wrap="none" lIns="0" tIns="0" rIns="0" bIns="0" rtlCol="0">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𝑜𝑝𝑒𝑟𝑎𝑡𝑖𝑜𝑛𝑠</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5</m:t>
                    </m:r>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5+5</m:t>
                        </m:r>
                      </m:e>
                    </m:d>
                  </m:oMath>
                </a14:m>
                <a:r>
                  <a:rPr lang="en-US" dirty="0" smtClean="0">
                    <a:solidFill>
                      <a:schemeClr val="tx1"/>
                    </a:solidFill>
                  </a:rPr>
                  <a:t> </a:t>
                </a:r>
                <a:r>
                  <a:rPr lang="en-US" sz="1400" dirty="0" smtClean="0">
                    <a:solidFill>
                      <a:schemeClr val="tx1"/>
                    </a:solidFill>
                    <a:latin typeface="Roboto" panose="02000000000000000000" pitchFamily="2" charset="0"/>
                    <a:ea typeface="Roboto" panose="02000000000000000000" pitchFamily="2" charset="0"/>
                  </a:rPr>
                  <a:t>samples </a:t>
                </a:r>
                <a:r>
                  <a:rPr lang="en-US" sz="1600" dirty="0" smtClean="0">
                    <a:latin typeface="Roboto" panose="02000000000000000000" pitchFamily="2" charset="0"/>
                    <a:ea typeface="Roboto" panose="02000000000000000000" pitchFamily="2" charset="0"/>
                  </a:rPr>
                  <a:t>=&gt; </a:t>
                </a:r>
                <a:r>
                  <a:rPr lang="en-US" sz="1400" dirty="0" smtClean="0">
                    <a:solidFill>
                      <a:srgbClr val="FF0000"/>
                    </a:solidFill>
                    <a:latin typeface="Roboto" panose="02000000000000000000" pitchFamily="2" charset="0"/>
                    <a:ea typeface="Roboto" panose="02000000000000000000" pitchFamily="2" charset="0"/>
                  </a:rPr>
                  <a:t>To evaluate at every vertex (doing it in vertex </a:t>
                </a:r>
                <a:r>
                  <a:rPr lang="en-US" sz="1400" dirty="0" err="1" smtClean="0">
                    <a:solidFill>
                      <a:srgbClr val="FF0000"/>
                    </a:solidFill>
                    <a:latin typeface="Roboto" panose="02000000000000000000" pitchFamily="2" charset="0"/>
                    <a:ea typeface="Roboto" panose="02000000000000000000" pitchFamily="2" charset="0"/>
                  </a:rPr>
                  <a:t>shader</a:t>
                </a:r>
                <a:r>
                  <a:rPr lang="en-US" sz="1400" dirty="0" smtClean="0">
                    <a:solidFill>
                      <a:srgbClr val="FF0000"/>
                    </a:solidFill>
                    <a:latin typeface="Roboto" panose="02000000000000000000" pitchFamily="2" charset="0"/>
                    <a:ea typeface="Roboto" panose="02000000000000000000" pitchFamily="2" charset="0"/>
                  </a:rPr>
                  <a:t> pass)</a:t>
                </a:r>
                <a:endParaRPr lang="en-US" sz="1600" dirty="0">
                  <a:solidFill>
                    <a:srgbClr val="FF0000"/>
                  </a:solidFill>
                  <a:latin typeface="Roboto" panose="02000000000000000000" pitchFamily="2" charset="0"/>
                  <a:ea typeface="Roboto" panose="02000000000000000000" pitchFamily="2" charset="0"/>
                </a:endParaRPr>
              </a:p>
              <a:p>
                <a:endParaRPr lang="es-ES" dirty="0"/>
              </a:p>
            </p:txBody>
          </p:sp>
        </mc:Choice>
        <mc:Fallback xmlns="">
          <p:sp>
            <p:nvSpPr>
              <p:cNvPr id="7" name="CuadroTexto 6"/>
              <p:cNvSpPr txBox="1">
                <a:spLocks noRot="1" noChangeAspect="1" noMove="1" noResize="1" noEditPoints="1" noAdjustHandles="1" noChangeArrowheads="1" noChangeShapeType="1" noTextEdit="1"/>
              </p:cNvSpPr>
              <p:nvPr/>
            </p:nvSpPr>
            <p:spPr>
              <a:xfrm>
                <a:off x="932768" y="4497320"/>
                <a:ext cx="8275792" cy="575414"/>
              </a:xfrm>
              <a:prstGeom prst="rect">
                <a:avLst/>
              </a:prstGeom>
              <a:blipFill rotWithShape="0">
                <a:blip r:embed="rId6"/>
                <a:stretch>
                  <a:fillRect l="-957" t="-7447" r="-295"/>
                </a:stretch>
              </a:blipFill>
            </p:spPr>
            <p:txBody>
              <a:bodyPr/>
              <a:lstStyle/>
              <a:p>
                <a:r>
                  <a:rPr lang="es-ES">
                    <a:noFill/>
                  </a:rPr>
                  <a:t> </a:t>
                </a:r>
              </a:p>
            </p:txBody>
          </p:sp>
        </mc:Fallback>
      </mc:AlternateContent>
      <p:sp>
        <p:nvSpPr>
          <p:cNvPr id="8" name="CuadroTexto 7"/>
          <p:cNvSpPr txBox="1"/>
          <p:nvPr/>
        </p:nvSpPr>
        <p:spPr>
          <a:xfrm>
            <a:off x="2082800" y="5093249"/>
            <a:ext cx="4889500" cy="307777"/>
          </a:xfrm>
          <a:prstGeom prst="rect">
            <a:avLst/>
          </a:prstGeom>
          <a:noFill/>
        </p:spPr>
        <p:txBody>
          <a:bodyPr wrap="square" rtlCol="0">
            <a:spAutoFit/>
          </a:bodyPr>
          <a:lstStyle/>
          <a:p>
            <a:r>
              <a:rPr lang="en-US" sz="1400" dirty="0" smtClean="0">
                <a:latin typeface="Roboto" panose="02000000000000000000" pitchFamily="2" charset="0"/>
                <a:ea typeface="Roboto" panose="02000000000000000000" pitchFamily="2" charset="0"/>
              </a:rPr>
              <a:t>Two types of scattering, Rayleigh and Mie</a:t>
            </a:r>
            <a:endParaRPr lang="es-ES" sz="1400" dirty="0">
              <a:latin typeface="Roboto" panose="02000000000000000000" pitchFamily="2" charset="0"/>
              <a:ea typeface="Roboto" panose="02000000000000000000" pitchFamily="2" charset="0"/>
            </a:endParaRPr>
          </a:p>
        </p:txBody>
      </p:sp>
      <p:sp>
        <p:nvSpPr>
          <p:cNvPr id="9" name="CuadroTexto 8"/>
          <p:cNvSpPr txBox="1"/>
          <p:nvPr/>
        </p:nvSpPr>
        <p:spPr>
          <a:xfrm>
            <a:off x="2082800" y="5488839"/>
            <a:ext cx="6959600" cy="307777"/>
          </a:xfrm>
          <a:prstGeom prst="rect">
            <a:avLst/>
          </a:prstGeom>
          <a:noFill/>
        </p:spPr>
        <p:txBody>
          <a:bodyPr wrap="square" rtlCol="0">
            <a:spAutoFit/>
          </a:bodyPr>
          <a:lstStyle/>
          <a:p>
            <a:r>
              <a:rPr lang="en-US" sz="1400" dirty="0" smtClean="0">
                <a:latin typeface="Roboto" panose="02000000000000000000" pitchFamily="2" charset="0"/>
                <a:ea typeface="Roboto" panose="02000000000000000000" pitchFamily="2" charset="0"/>
              </a:rPr>
              <a:t>Each one of the different wavelengths of each color channel (RGB)</a:t>
            </a:r>
            <a:endParaRPr lang="es-ES" sz="1400" dirty="0">
              <a:latin typeface="Roboto" panose="02000000000000000000" pitchFamily="2" charset="0"/>
              <a:ea typeface="Roboto" panose="02000000000000000000" pitchFamily="2" charset="0"/>
            </a:endParaRPr>
          </a:p>
        </p:txBody>
      </p:sp>
      <p:cxnSp>
        <p:nvCxnSpPr>
          <p:cNvPr id="11" name="Conector angular 10"/>
          <p:cNvCxnSpPr>
            <a:endCxn id="8" idx="1"/>
          </p:cNvCxnSpPr>
          <p:nvPr/>
        </p:nvCxnSpPr>
        <p:spPr>
          <a:xfrm>
            <a:off x="1308100" y="4860925"/>
            <a:ext cx="774700" cy="386213"/>
          </a:xfrm>
          <a:prstGeom prst="bentConnector3">
            <a:avLst>
              <a:gd name="adj1" fmla="val 820"/>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p:nvPr/>
        </p:nvCxnSpPr>
        <p:spPr>
          <a:xfrm>
            <a:off x="1308100" y="5228207"/>
            <a:ext cx="774700" cy="416990"/>
          </a:xfrm>
          <a:prstGeom prst="bentConnector3">
            <a:avLst>
              <a:gd name="adj1" fmla="val 820"/>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2482850" y="6051029"/>
            <a:ext cx="6959600" cy="369332"/>
          </a:xfrm>
          <a:prstGeom prst="rect">
            <a:avLst/>
          </a:prstGeom>
          <a:noFill/>
        </p:spPr>
        <p:txBody>
          <a:bodyPr wrap="square" rtlCol="0">
            <a:spAutoFit/>
          </a:bodyPr>
          <a:lstStyle/>
          <a:p>
            <a:pPr algn="ctr"/>
            <a:r>
              <a:rPr lang="en-US" dirty="0" smtClean="0"/>
              <a:t>SO…</a:t>
            </a:r>
            <a:endParaRPr lang="es-ES" dirty="0"/>
          </a:p>
        </p:txBody>
      </p:sp>
    </p:spTree>
    <p:extLst>
      <p:ext uri="{BB962C8B-B14F-4D97-AF65-F5344CB8AC3E}">
        <p14:creationId xmlns:p14="http://schemas.microsoft.com/office/powerpoint/2010/main" val="30836979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Naive Implementation (2)</a:t>
            </a:r>
            <a:endParaRPr lang="es-ES" dirty="0">
              <a:latin typeface="Saira Condensed" panose="00000506000000000000" pitchFamily="2" charset="0"/>
            </a:endParaRPr>
          </a:p>
        </p:txBody>
      </p:sp>
      <mc:AlternateContent xmlns:mc="http://schemas.openxmlformats.org/markup-compatibility/2006" xmlns:a14="http://schemas.microsoft.com/office/drawing/2010/main">
        <mc:Choice Requires="a14">
          <p:sp>
            <p:nvSpPr>
              <p:cNvPr id="7" name="CuadroTexto 6"/>
              <p:cNvSpPr txBox="1"/>
              <p:nvPr/>
            </p:nvSpPr>
            <p:spPr>
              <a:xfrm>
                <a:off x="2753061" y="1955474"/>
                <a:ext cx="6261779" cy="298415"/>
              </a:xfrm>
              <a:prstGeom prst="rect">
                <a:avLst/>
              </a:prstGeom>
              <a:noFill/>
            </p:spPr>
            <p:txBody>
              <a:bodyPr wrap="none" lIns="0" tIns="0" rIns="0" bIns="0" rtlCol="0">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𝑜𝑝𝑒𝑟𝑎𝑡𝑖𝑜𝑛𝑠</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5</m:t>
                    </m:r>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5+5</m:t>
                        </m:r>
                      </m:e>
                    </m:d>
                  </m:oMath>
                </a14:m>
                <a:r>
                  <a:rPr lang="en-US" dirty="0" smtClean="0">
                    <a:solidFill>
                      <a:schemeClr val="tx1"/>
                    </a:solidFill>
                  </a:rPr>
                  <a:t> = </a:t>
                </a:r>
                <a:r>
                  <a:rPr lang="en-US" dirty="0" smtClean="0">
                    <a:solidFill>
                      <a:srgbClr val="FF0000"/>
                    </a:solidFill>
                  </a:rPr>
                  <a:t>300 computations per vertex</a:t>
                </a:r>
                <a:endParaRPr lang="es-ES" dirty="0">
                  <a:solidFill>
                    <a:srgbClr val="FF0000"/>
                  </a:solidFill>
                </a:endParaRPr>
              </a:p>
            </p:txBody>
          </p:sp>
        </mc:Choice>
        <mc:Fallback xmlns="">
          <p:sp>
            <p:nvSpPr>
              <p:cNvPr id="7" name="CuadroTexto 6"/>
              <p:cNvSpPr txBox="1">
                <a:spLocks noRot="1" noChangeAspect="1" noMove="1" noResize="1" noEditPoints="1" noAdjustHandles="1" noChangeArrowheads="1" noChangeShapeType="1" noTextEdit="1"/>
              </p:cNvSpPr>
              <p:nvPr/>
            </p:nvSpPr>
            <p:spPr>
              <a:xfrm>
                <a:off x="2753061" y="1955474"/>
                <a:ext cx="6261779" cy="298415"/>
              </a:xfrm>
              <a:prstGeom prst="rect">
                <a:avLst/>
              </a:prstGeom>
              <a:blipFill rotWithShape="0">
                <a:blip r:embed="rId4"/>
                <a:stretch>
                  <a:fillRect l="-1363" t="-24490" r="-1363" b="-40816"/>
                </a:stretch>
              </a:blipFill>
            </p:spPr>
            <p:txBody>
              <a:bodyPr/>
              <a:lstStyle/>
              <a:p>
                <a:r>
                  <a:rPr lang="es-ES">
                    <a:noFill/>
                  </a:rPr>
                  <a:t> </a:t>
                </a:r>
              </a:p>
            </p:txBody>
          </p:sp>
        </mc:Fallback>
      </mc:AlternateContent>
      <p:sp>
        <p:nvSpPr>
          <p:cNvPr id="9" name="CuadroTexto 8"/>
          <p:cNvSpPr txBox="1"/>
          <p:nvPr/>
        </p:nvSpPr>
        <p:spPr>
          <a:xfrm>
            <a:off x="3402053" y="3255990"/>
            <a:ext cx="6959600" cy="523220"/>
          </a:xfrm>
          <a:prstGeom prst="rect">
            <a:avLst/>
          </a:prstGeom>
          <a:noFill/>
        </p:spPr>
        <p:txBody>
          <a:bodyPr wrap="square" rtlCol="0">
            <a:spAutoFit/>
          </a:bodyPr>
          <a:lstStyle/>
          <a:p>
            <a:r>
              <a:rPr lang="en-US" sz="1400" dirty="0" smtClean="0">
                <a:latin typeface="Roboto" panose="02000000000000000000" pitchFamily="2" charset="0"/>
                <a:ea typeface="Roboto" panose="02000000000000000000" pitchFamily="2" charset="0"/>
              </a:rPr>
              <a:t>Five samples is not enough. Low quality. O’Neil uses </a:t>
            </a:r>
            <a:r>
              <a:rPr lang="en-US" sz="1400" b="1" dirty="0" smtClean="0">
                <a:latin typeface="Roboto" panose="02000000000000000000" pitchFamily="2" charset="0"/>
                <a:ea typeface="Roboto" panose="02000000000000000000" pitchFamily="2" charset="0"/>
              </a:rPr>
              <a:t>50 samples for inner integral </a:t>
            </a:r>
            <a:r>
              <a:rPr lang="en-US" sz="1400" dirty="0" smtClean="0">
                <a:latin typeface="Roboto" panose="02000000000000000000" pitchFamily="2" charset="0"/>
                <a:ea typeface="Roboto" panose="02000000000000000000" pitchFamily="2" charset="0"/>
              </a:rPr>
              <a:t>and </a:t>
            </a:r>
            <a:r>
              <a:rPr lang="en-US" sz="1400" b="1" dirty="0" smtClean="0">
                <a:latin typeface="Roboto" panose="02000000000000000000" pitchFamily="2" charset="0"/>
                <a:ea typeface="Roboto" panose="02000000000000000000" pitchFamily="2" charset="0"/>
              </a:rPr>
              <a:t>5 samples for outer integral</a:t>
            </a:r>
            <a:endParaRPr lang="es-ES" sz="1400" b="1" dirty="0">
              <a:latin typeface="Roboto" panose="02000000000000000000" pitchFamily="2" charset="0"/>
              <a:ea typeface="Roboto" panose="02000000000000000000" pitchFamily="2" charset="0"/>
            </a:endParaRPr>
          </a:p>
        </p:txBody>
      </p:sp>
      <p:pic>
        <p:nvPicPr>
          <p:cNvPr id="12" name="Imagen 11"/>
          <p:cNvPicPr>
            <a:picLocks noChangeAspect="1"/>
          </p:cNvPicPr>
          <p:nvPr/>
        </p:nvPicPr>
        <p:blipFill rotWithShape="1">
          <a:blip r:embed="rId5" cstate="print">
            <a:extLst>
              <a:ext uri="{28A0092B-C50C-407E-A947-70E740481C1C}">
                <a14:useLocalDpi xmlns:a14="http://schemas.microsoft.com/office/drawing/2010/main" val="0"/>
              </a:ext>
            </a:extLst>
          </a:blip>
          <a:srcRect l="20903" r="19953"/>
          <a:stretch/>
        </p:blipFill>
        <p:spPr>
          <a:xfrm>
            <a:off x="2579688" y="3166723"/>
            <a:ext cx="790575" cy="701754"/>
          </a:xfrm>
          <a:prstGeom prst="rect">
            <a:avLst/>
          </a:prstGeom>
        </p:spPr>
      </p:pic>
      <mc:AlternateContent xmlns:mc="http://schemas.openxmlformats.org/markup-compatibility/2006" xmlns:a14="http://schemas.microsoft.com/office/drawing/2010/main">
        <mc:Choice Requires="a14">
          <p:sp>
            <p:nvSpPr>
              <p:cNvPr id="16" name="CuadroTexto 15"/>
              <p:cNvSpPr txBox="1"/>
              <p:nvPr/>
            </p:nvSpPr>
            <p:spPr>
              <a:xfrm>
                <a:off x="2453299" y="4870578"/>
                <a:ext cx="6861302" cy="298415"/>
              </a:xfrm>
              <a:prstGeom prst="rect">
                <a:avLst/>
              </a:prstGeom>
              <a:noFill/>
            </p:spPr>
            <p:txBody>
              <a:bodyPr wrap="none" lIns="0" tIns="0" rIns="0" bIns="0" rtlCol="0">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𝑜𝑝𝑒𝑟𝑎𝑡𝑖𝑜𝑛𝑠</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5</m:t>
                    </m:r>
                    <m:r>
                      <a:rPr lang="en-US" i="1">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5</m:t>
                        </m:r>
                        <m:r>
                          <a:rPr lang="en-US" b="0" i="1" smtClean="0">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+5</m:t>
                        </m:r>
                        <m:r>
                          <a:rPr lang="en-US" b="0" i="1" smtClean="0">
                            <a:solidFill>
                              <a:schemeClr val="tx1"/>
                            </a:solidFill>
                            <a:latin typeface="Cambria Math" panose="02040503050406030204" pitchFamily="18" charset="0"/>
                            <a:ea typeface="Cambria Math" panose="02040503050406030204" pitchFamily="18" charset="0"/>
                          </a:rPr>
                          <m:t>0</m:t>
                        </m:r>
                      </m:e>
                    </m:d>
                  </m:oMath>
                </a14:m>
                <a:r>
                  <a:rPr lang="en-US" dirty="0" smtClean="0">
                    <a:solidFill>
                      <a:schemeClr val="tx1"/>
                    </a:solidFill>
                  </a:rPr>
                  <a:t> = </a:t>
                </a:r>
                <a:r>
                  <a:rPr lang="en-US" dirty="0" smtClean="0">
                    <a:solidFill>
                      <a:srgbClr val="FF0000"/>
                    </a:solidFill>
                  </a:rPr>
                  <a:t>3000 computations per vertex!!!</a:t>
                </a:r>
                <a:endParaRPr lang="es-ES" dirty="0">
                  <a:solidFill>
                    <a:srgbClr val="FF0000"/>
                  </a:solidFill>
                </a:endParaRPr>
              </a:p>
            </p:txBody>
          </p:sp>
        </mc:Choice>
        <mc:Fallback xmlns="">
          <p:sp>
            <p:nvSpPr>
              <p:cNvPr id="16" name="CuadroTexto 15"/>
              <p:cNvSpPr txBox="1">
                <a:spLocks noRot="1" noChangeAspect="1" noMove="1" noResize="1" noEditPoints="1" noAdjustHandles="1" noChangeArrowheads="1" noChangeShapeType="1" noTextEdit="1"/>
              </p:cNvSpPr>
              <p:nvPr/>
            </p:nvSpPr>
            <p:spPr>
              <a:xfrm>
                <a:off x="2453299" y="4870578"/>
                <a:ext cx="6861302" cy="298415"/>
              </a:xfrm>
              <a:prstGeom prst="rect">
                <a:avLst/>
              </a:prstGeom>
              <a:blipFill rotWithShape="0">
                <a:blip r:embed="rId6"/>
                <a:stretch>
                  <a:fillRect l="-1155" t="-24490" r="-1155" b="-40816"/>
                </a:stretch>
              </a:blipFill>
            </p:spPr>
            <p:txBody>
              <a:bodyPr/>
              <a:lstStyle/>
              <a:p>
                <a:r>
                  <a:rPr lang="es-ES">
                    <a:noFill/>
                  </a:rPr>
                  <a:t> </a:t>
                </a:r>
              </a:p>
            </p:txBody>
          </p:sp>
        </mc:Fallback>
      </mc:AlternateContent>
    </p:spTree>
    <p:extLst>
      <p:ext uri="{BB962C8B-B14F-4D97-AF65-F5344CB8AC3E}">
        <p14:creationId xmlns:p14="http://schemas.microsoft.com/office/powerpoint/2010/main" val="21306599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5" name="Marcador de conteni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99437" y="1455758"/>
            <a:ext cx="9793125" cy="3946484"/>
          </a:xfrm>
        </p:spPr>
      </p:pic>
    </p:spTree>
    <p:extLst>
      <p:ext uri="{BB962C8B-B14F-4D97-AF65-F5344CB8AC3E}">
        <p14:creationId xmlns:p14="http://schemas.microsoft.com/office/powerpoint/2010/main" val="3570115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normAutofit/>
          </a:bodyPr>
          <a:lstStyle/>
          <a:p>
            <a:r>
              <a:rPr lang="es-ES" sz="4000" b="1" dirty="0" err="1" smtClean="0">
                <a:latin typeface="Saira Condensed" panose="00000506000000000000" pitchFamily="2" charset="0"/>
              </a:rPr>
              <a:t>Who</a:t>
            </a:r>
            <a:r>
              <a:rPr lang="es-ES" sz="4000" b="1" dirty="0" smtClean="0">
                <a:latin typeface="Saira Condensed" panose="00000506000000000000" pitchFamily="2" charset="0"/>
              </a:rPr>
              <a:t> am I?</a:t>
            </a:r>
            <a:endParaRPr lang="es-ES" sz="4000" b="1" dirty="0">
              <a:latin typeface="Saira Condensed" panose="00000506000000000000" pitchFamily="2" charset="0"/>
            </a:endParaRPr>
          </a:p>
        </p:txBody>
      </p:sp>
      <p:sp>
        <p:nvSpPr>
          <p:cNvPr id="3" name="Marcador de contenido 2"/>
          <p:cNvSpPr>
            <a:spLocks noGrp="1"/>
          </p:cNvSpPr>
          <p:nvPr>
            <p:ph idx="1"/>
          </p:nvPr>
        </p:nvSpPr>
        <p:spPr>
          <a:xfrm>
            <a:off x="4273423" y="4682331"/>
            <a:ext cx="10515600" cy="4351338"/>
          </a:xfrm>
        </p:spPr>
        <p:txBody>
          <a:bodyPr>
            <a:normAutofit/>
          </a:bodyPr>
          <a:lstStyle/>
          <a:p>
            <a:r>
              <a:rPr lang="es-ES" sz="1800" dirty="0" smtClean="0">
                <a:latin typeface="Roboto" panose="02000000000000000000" pitchFamily="2" charset="0"/>
                <a:ea typeface="Roboto" panose="02000000000000000000" pitchFamily="2" charset="0"/>
                <a:cs typeface="Open Sans" panose="020B0606030504020204" pitchFamily="34" charset="0"/>
              </a:rPr>
              <a:t>Multimedia </a:t>
            </a:r>
            <a:r>
              <a:rPr lang="es-ES" sz="1800" dirty="0" err="1" smtClean="0">
                <a:latin typeface="Roboto" panose="02000000000000000000" pitchFamily="2" charset="0"/>
                <a:ea typeface="Roboto" panose="02000000000000000000" pitchFamily="2" charset="0"/>
                <a:cs typeface="Open Sans" panose="020B0606030504020204" pitchFamily="34" charset="0"/>
              </a:rPr>
              <a:t>Engineering</a:t>
            </a:r>
            <a:r>
              <a:rPr lang="es-ES" sz="1800" dirty="0" smtClean="0">
                <a:latin typeface="Roboto" panose="02000000000000000000" pitchFamily="2" charset="0"/>
                <a:ea typeface="Roboto" panose="02000000000000000000" pitchFamily="2" charset="0"/>
                <a:cs typeface="Open Sans" panose="020B0606030504020204" pitchFamily="34" charset="0"/>
              </a:rPr>
              <a:t> </a:t>
            </a:r>
            <a:r>
              <a:rPr lang="es-ES" sz="1800" dirty="0" err="1" smtClean="0">
                <a:latin typeface="Roboto" panose="02000000000000000000" pitchFamily="2" charset="0"/>
                <a:ea typeface="Roboto" panose="02000000000000000000" pitchFamily="2" charset="0"/>
                <a:cs typeface="Open Sans" panose="020B0606030504020204" pitchFamily="34" charset="0"/>
              </a:rPr>
              <a:t>student</a:t>
            </a:r>
            <a:endParaRPr lang="es-ES" sz="1800" dirty="0" smtClean="0">
              <a:latin typeface="Roboto" panose="02000000000000000000" pitchFamily="2" charset="0"/>
              <a:ea typeface="Roboto" panose="02000000000000000000" pitchFamily="2" charset="0"/>
              <a:cs typeface="Open Sans" panose="020B0606030504020204" pitchFamily="34" charset="0"/>
            </a:endParaRPr>
          </a:p>
          <a:p>
            <a:r>
              <a:rPr lang="en-US" sz="1800" dirty="0" err="1">
                <a:latin typeface="Roboto" panose="02000000000000000000" pitchFamily="2" charset="0"/>
                <a:ea typeface="Roboto" panose="02000000000000000000" pitchFamily="2" charset="0"/>
                <a:cs typeface="Open Sans" panose="020B0606030504020204" pitchFamily="34" charset="0"/>
              </a:rPr>
              <a:t>Intership</a:t>
            </a:r>
            <a:r>
              <a:rPr lang="en-US" sz="1800" dirty="0">
                <a:latin typeface="Roboto" panose="02000000000000000000" pitchFamily="2" charset="0"/>
                <a:ea typeface="Roboto" panose="02000000000000000000" pitchFamily="2" charset="0"/>
                <a:cs typeface="Open Sans" panose="020B0606030504020204" pitchFamily="34" charset="0"/>
              </a:rPr>
              <a:t> at </a:t>
            </a:r>
            <a:r>
              <a:rPr lang="en-US" sz="1800" dirty="0" smtClean="0">
                <a:latin typeface="Roboto" panose="02000000000000000000" pitchFamily="2" charset="0"/>
                <a:ea typeface="Roboto" panose="02000000000000000000" pitchFamily="2" charset="0"/>
                <a:cs typeface="Open Sans" panose="020B0606030504020204" pitchFamily="34" charset="0"/>
              </a:rPr>
              <a:t>Cl3ver, </a:t>
            </a:r>
            <a:r>
              <a:rPr lang="en-US" sz="1800" i="1" dirty="0" smtClean="0">
                <a:latin typeface="Roboto" panose="02000000000000000000" pitchFamily="2" charset="0"/>
                <a:ea typeface="Roboto" panose="02000000000000000000" pitchFamily="2" charset="0"/>
                <a:cs typeface="Open Sans" panose="020B0606030504020204" pitchFamily="34" charset="0"/>
              </a:rPr>
              <a:t>1 year and 5 months</a:t>
            </a:r>
            <a:endParaRPr lang="es-ES" sz="1800" i="1" dirty="0" smtClean="0">
              <a:latin typeface="Roboto" panose="02000000000000000000" pitchFamily="2" charset="0"/>
              <a:ea typeface="Roboto" panose="02000000000000000000" pitchFamily="2" charset="0"/>
              <a:cs typeface="Open Sans" panose="020B0606030504020204" pitchFamily="34" charset="0"/>
            </a:endParaRPr>
          </a:p>
          <a:p>
            <a:r>
              <a:rPr lang="en-US" sz="1800" dirty="0" smtClean="0">
                <a:latin typeface="Roboto" panose="02000000000000000000" pitchFamily="2" charset="0"/>
                <a:ea typeface="Roboto" panose="02000000000000000000" pitchFamily="2" charset="0"/>
                <a:cs typeface="Open Sans" panose="020B0606030504020204" pitchFamily="34" charset="0"/>
              </a:rPr>
              <a:t>TFG at atmospheric light scattering </a:t>
            </a:r>
          </a:p>
          <a:p>
            <a:r>
              <a:rPr lang="en-US" sz="1800" dirty="0" smtClean="0">
                <a:latin typeface="Roboto" panose="02000000000000000000" pitchFamily="2" charset="0"/>
                <a:ea typeface="Roboto" panose="02000000000000000000" pitchFamily="2" charset="0"/>
                <a:cs typeface="Open Sans" panose="020B0606030504020204" pitchFamily="34" charset="0"/>
              </a:rPr>
              <a:t>Interested in Computer Graphics (mostly real time)</a:t>
            </a:r>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t="31915" b="33097"/>
          <a:stretch/>
        </p:blipFill>
        <p:spPr>
          <a:xfrm>
            <a:off x="8233546" y="2455793"/>
            <a:ext cx="1844842" cy="645458"/>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116" y="1027906"/>
            <a:ext cx="3641861" cy="3392217"/>
          </a:xfrm>
          <a:prstGeom prst="rect">
            <a:avLst/>
          </a:prstGeom>
        </p:spPr>
      </p:pic>
    </p:spTree>
    <p:extLst>
      <p:ext uri="{BB962C8B-B14F-4D97-AF65-F5344CB8AC3E}">
        <p14:creationId xmlns:p14="http://schemas.microsoft.com/office/powerpoint/2010/main" val="33690202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Making it Real-Time</a:t>
            </a:r>
            <a:endParaRPr lang="es-ES" dirty="0">
              <a:latin typeface="Saira Condensed" panose="00000506000000000000" pitchFamily="2" charset="0"/>
            </a:endParaRPr>
          </a:p>
        </p:txBody>
      </p:sp>
      <p:sp>
        <p:nvSpPr>
          <p:cNvPr id="3" name="Marcador de contenido 2"/>
          <p:cNvSpPr>
            <a:spLocks noGrp="1"/>
          </p:cNvSpPr>
          <p:nvPr>
            <p:ph idx="1"/>
          </p:nvPr>
        </p:nvSpPr>
        <p:spPr/>
        <p:txBody>
          <a:bodyPr>
            <a:normAutofit/>
          </a:bodyPr>
          <a:lstStyle/>
          <a:p>
            <a:r>
              <a:rPr lang="es-ES" sz="2000" dirty="0" smtClean="0"/>
              <a:t>To </a:t>
            </a:r>
            <a:r>
              <a:rPr lang="es-ES" sz="2000" dirty="0" err="1" smtClean="0"/>
              <a:t>cut</a:t>
            </a:r>
            <a:r>
              <a:rPr lang="es-ES" sz="2000" dirty="0" smtClean="0"/>
              <a:t> </a:t>
            </a:r>
            <a:r>
              <a:rPr lang="es-ES" sz="2000" dirty="0" err="1" smtClean="0"/>
              <a:t>number</a:t>
            </a:r>
            <a:r>
              <a:rPr lang="es-ES" sz="2000" dirty="0" smtClean="0"/>
              <a:t> of </a:t>
            </a:r>
            <a:r>
              <a:rPr lang="es-ES" sz="2000" dirty="0" err="1" smtClean="0"/>
              <a:t>calculations</a:t>
            </a:r>
            <a:r>
              <a:rPr lang="es-ES" sz="2000" dirty="0" smtClean="0"/>
              <a:t> O’Neill </a:t>
            </a:r>
            <a:r>
              <a:rPr lang="es-ES" sz="2000" dirty="0" err="1" smtClean="0"/>
              <a:t>proposed</a:t>
            </a:r>
            <a:r>
              <a:rPr lang="es-ES" sz="2000" dirty="0" smtClean="0"/>
              <a:t> </a:t>
            </a:r>
            <a:r>
              <a:rPr lang="es-ES" sz="2000" b="1" dirty="0" smtClean="0"/>
              <a:t>a 2D </a:t>
            </a:r>
            <a:r>
              <a:rPr lang="es-ES" sz="2000" b="1" dirty="0" err="1" smtClean="0"/>
              <a:t>lookup</a:t>
            </a:r>
            <a:r>
              <a:rPr lang="es-ES" sz="2000" b="1" dirty="0" smtClean="0"/>
              <a:t> </a:t>
            </a:r>
            <a:r>
              <a:rPr lang="es-ES" sz="2000" b="1" dirty="0" err="1" smtClean="0"/>
              <a:t>table</a:t>
            </a:r>
            <a:r>
              <a:rPr lang="es-ES" sz="2000" b="1" dirty="0"/>
              <a:t> </a:t>
            </a:r>
            <a:r>
              <a:rPr lang="es-ES" sz="2000" dirty="0" err="1" smtClean="0"/>
              <a:t>where</a:t>
            </a:r>
            <a:r>
              <a:rPr lang="es-ES" sz="2000" dirty="0" smtClean="0"/>
              <a:t> </a:t>
            </a:r>
            <a:r>
              <a:rPr lang="es-ES" sz="2000" dirty="0" err="1" smtClean="0"/>
              <a:t>the</a:t>
            </a:r>
            <a:r>
              <a:rPr lang="es-ES" sz="2000" dirty="0" smtClean="0"/>
              <a:t> </a:t>
            </a:r>
            <a:r>
              <a:rPr lang="es-ES" sz="2000" b="1" dirty="0" err="1" smtClean="0"/>
              <a:t>results</a:t>
            </a:r>
            <a:r>
              <a:rPr lang="es-ES" sz="2000" b="1" dirty="0" smtClean="0"/>
              <a:t> of </a:t>
            </a:r>
            <a:r>
              <a:rPr lang="es-ES" sz="2000" b="1" dirty="0" err="1" smtClean="0"/>
              <a:t>both</a:t>
            </a:r>
            <a:r>
              <a:rPr lang="es-ES" sz="2000" b="1" dirty="0" smtClean="0"/>
              <a:t> </a:t>
            </a:r>
            <a:r>
              <a:rPr lang="es-ES" sz="2000" b="1" dirty="0" err="1" smtClean="0"/>
              <a:t>integrals</a:t>
            </a:r>
            <a:r>
              <a:rPr lang="es-ES" sz="2000" b="1" dirty="0" smtClean="0"/>
              <a:t> are </a:t>
            </a:r>
            <a:r>
              <a:rPr lang="es-ES" sz="2000" b="1" dirty="0" err="1" smtClean="0"/>
              <a:t>stored</a:t>
            </a:r>
            <a:r>
              <a:rPr lang="es-ES" sz="2000" dirty="0" smtClean="0"/>
              <a:t> </a:t>
            </a:r>
            <a:r>
              <a:rPr lang="es-ES" sz="2000" dirty="0" err="1" smtClean="0"/>
              <a:t>using</a:t>
            </a:r>
            <a:r>
              <a:rPr lang="es-ES" sz="2000" dirty="0" smtClean="0"/>
              <a:t> 50 </a:t>
            </a:r>
            <a:r>
              <a:rPr lang="es-ES" sz="2000" dirty="0" err="1" smtClean="0"/>
              <a:t>samples</a:t>
            </a:r>
            <a:r>
              <a:rPr lang="es-ES" sz="2000" dirty="0" smtClean="0"/>
              <a:t> </a:t>
            </a:r>
            <a:r>
              <a:rPr lang="es-ES" sz="2000" dirty="0" err="1" smtClean="0"/>
              <a:t>for</a:t>
            </a:r>
            <a:r>
              <a:rPr lang="es-ES" sz="2000" dirty="0" smtClean="0"/>
              <a:t> </a:t>
            </a:r>
            <a:r>
              <a:rPr lang="es-ES" sz="2000" dirty="0" err="1" smtClean="0"/>
              <a:t>each</a:t>
            </a:r>
            <a:r>
              <a:rPr lang="es-ES" sz="2000" dirty="0" smtClean="0"/>
              <a:t>. </a:t>
            </a:r>
            <a:r>
              <a:rPr lang="es-ES" sz="2000" dirty="0" err="1" smtClean="0"/>
              <a:t>Calculated</a:t>
            </a:r>
            <a:r>
              <a:rPr lang="es-ES" sz="2000" dirty="0" smtClean="0"/>
              <a:t> </a:t>
            </a:r>
            <a:r>
              <a:rPr lang="es-ES" sz="2000" dirty="0" err="1" smtClean="0"/>
              <a:t>beforehand</a:t>
            </a:r>
            <a:r>
              <a:rPr lang="es-ES" sz="2000" dirty="0" smtClean="0"/>
              <a:t> </a:t>
            </a:r>
            <a:r>
              <a:rPr lang="es-ES" sz="2000" dirty="0" err="1" smtClean="0"/>
              <a:t>on</a:t>
            </a:r>
            <a:r>
              <a:rPr lang="es-ES" sz="2000" dirty="0" smtClean="0"/>
              <a:t> CPU</a:t>
            </a:r>
          </a:p>
          <a:p>
            <a:endParaRPr lang="es-ES" sz="2000" dirty="0" smtClean="0"/>
          </a:p>
          <a:p>
            <a:r>
              <a:rPr lang="es-ES" sz="2000" dirty="0" smtClean="0"/>
              <a:t>A </a:t>
            </a:r>
            <a:r>
              <a:rPr lang="es-ES" sz="2000" dirty="0" err="1" smtClean="0"/>
              <a:t>lookup</a:t>
            </a:r>
            <a:r>
              <a:rPr lang="es-ES" sz="2000" dirty="0" smtClean="0"/>
              <a:t> </a:t>
            </a:r>
            <a:r>
              <a:rPr lang="es-ES" sz="2000" dirty="0" err="1" smtClean="0"/>
              <a:t>table</a:t>
            </a:r>
            <a:r>
              <a:rPr lang="es-ES" sz="2000" dirty="0" smtClean="0"/>
              <a:t> </a:t>
            </a:r>
            <a:r>
              <a:rPr lang="es-ES" sz="2000" dirty="0" err="1" smtClean="0"/>
              <a:t>is</a:t>
            </a:r>
            <a:r>
              <a:rPr lang="es-ES" sz="2000" dirty="0" smtClean="0"/>
              <a:t> a </a:t>
            </a:r>
            <a:r>
              <a:rPr lang="es-ES" sz="2000" dirty="0" err="1" smtClean="0"/>
              <a:t>texture</a:t>
            </a:r>
            <a:r>
              <a:rPr lang="es-ES" sz="2000" dirty="0" smtClean="0"/>
              <a:t> </a:t>
            </a:r>
            <a:r>
              <a:rPr lang="es-ES" sz="2000" dirty="0" err="1" smtClean="0"/>
              <a:t>used</a:t>
            </a:r>
            <a:r>
              <a:rPr lang="es-ES" sz="2000" dirty="0" smtClean="0"/>
              <a:t> </a:t>
            </a:r>
            <a:r>
              <a:rPr lang="es-ES" sz="2000" dirty="0" err="1" smtClean="0"/>
              <a:t>to</a:t>
            </a:r>
            <a:r>
              <a:rPr lang="es-ES" sz="2000" dirty="0" smtClean="0"/>
              <a:t> </a:t>
            </a:r>
            <a:r>
              <a:rPr lang="es-ES" sz="2000" dirty="0" err="1" smtClean="0"/>
              <a:t>save</a:t>
            </a:r>
            <a:r>
              <a:rPr lang="es-ES" sz="2000" dirty="0" smtClean="0"/>
              <a:t> data </a:t>
            </a:r>
            <a:r>
              <a:rPr lang="es-ES" sz="2000" dirty="0" err="1" smtClean="0"/>
              <a:t>that</a:t>
            </a:r>
            <a:r>
              <a:rPr lang="es-ES" sz="2000" dirty="0" smtClean="0"/>
              <a:t> can be </a:t>
            </a:r>
            <a:r>
              <a:rPr lang="es-ES" sz="2000" dirty="0" err="1" smtClean="0"/>
              <a:t>fetched</a:t>
            </a:r>
            <a:r>
              <a:rPr lang="es-ES" sz="2000" dirty="0" smtClean="0"/>
              <a:t> in a </a:t>
            </a:r>
            <a:r>
              <a:rPr lang="es-ES" sz="2000" dirty="0" err="1" smtClean="0"/>
              <a:t>shader</a:t>
            </a:r>
            <a:r>
              <a:rPr lang="es-ES" sz="2000" dirty="0" smtClean="0"/>
              <a:t> </a:t>
            </a:r>
            <a:r>
              <a:rPr lang="es-ES" sz="2000" dirty="0" err="1" smtClean="0"/>
              <a:t>instead</a:t>
            </a:r>
            <a:r>
              <a:rPr lang="es-ES" sz="2000" dirty="0" smtClean="0"/>
              <a:t> of </a:t>
            </a:r>
            <a:r>
              <a:rPr lang="es-ES" sz="2000" dirty="0" err="1" smtClean="0"/>
              <a:t>doing</a:t>
            </a:r>
            <a:r>
              <a:rPr lang="es-ES" sz="2000" dirty="0" smtClean="0"/>
              <a:t> </a:t>
            </a:r>
            <a:r>
              <a:rPr lang="es-ES" sz="2000" dirty="0" err="1" smtClean="0"/>
              <a:t>the</a:t>
            </a:r>
            <a:r>
              <a:rPr lang="es-ES" sz="2000" dirty="0" smtClean="0"/>
              <a:t> </a:t>
            </a:r>
            <a:r>
              <a:rPr lang="es-ES" sz="2000" dirty="0" err="1" smtClean="0"/>
              <a:t>same</a:t>
            </a:r>
            <a:r>
              <a:rPr lang="es-ES" sz="2000" dirty="0" smtClean="0"/>
              <a:t> </a:t>
            </a:r>
            <a:r>
              <a:rPr lang="es-ES" sz="2000" dirty="0" err="1" smtClean="0"/>
              <a:t>calculation</a:t>
            </a:r>
            <a:r>
              <a:rPr lang="es-ES" sz="2000" dirty="0" smtClean="0"/>
              <a:t> in </a:t>
            </a:r>
            <a:r>
              <a:rPr lang="es-ES" sz="2000" dirty="0" err="1" smtClean="0"/>
              <a:t>the</a:t>
            </a:r>
            <a:r>
              <a:rPr lang="es-ES" sz="2000" dirty="0" smtClean="0"/>
              <a:t> </a:t>
            </a:r>
            <a:r>
              <a:rPr lang="es-ES" sz="2000" dirty="0" err="1" smtClean="0"/>
              <a:t>shader</a:t>
            </a:r>
            <a:r>
              <a:rPr lang="es-ES" sz="2000" dirty="0" smtClean="0"/>
              <a:t> </a:t>
            </a:r>
            <a:r>
              <a:rPr lang="es-ES" sz="2000" dirty="0" err="1" smtClean="0"/>
              <a:t>pass</a:t>
            </a:r>
            <a:endParaRPr lang="es-ES" sz="2000" dirty="0"/>
          </a:p>
          <a:p>
            <a:endParaRPr lang="es-ES" sz="2000" dirty="0" smtClean="0"/>
          </a:p>
          <a:p>
            <a:r>
              <a:rPr lang="es-ES" sz="2000" dirty="0" err="1" smtClean="0"/>
              <a:t>The</a:t>
            </a:r>
            <a:r>
              <a:rPr lang="es-ES" sz="2000" dirty="0" smtClean="0"/>
              <a:t> </a:t>
            </a:r>
            <a:r>
              <a:rPr lang="es-ES" sz="2000" dirty="0" err="1" smtClean="0"/>
              <a:t>lookup</a:t>
            </a:r>
            <a:r>
              <a:rPr lang="es-ES" sz="2000" dirty="0" smtClean="0"/>
              <a:t> </a:t>
            </a:r>
            <a:r>
              <a:rPr lang="es-ES" sz="2000" dirty="0" err="1" smtClean="0"/>
              <a:t>table</a:t>
            </a:r>
            <a:r>
              <a:rPr lang="es-ES" sz="2000" dirty="0" smtClean="0"/>
              <a:t> </a:t>
            </a:r>
            <a:r>
              <a:rPr lang="es-ES" sz="2000" dirty="0" err="1" smtClean="0"/>
              <a:t>permits</a:t>
            </a:r>
            <a:r>
              <a:rPr lang="es-ES" sz="2000" dirty="0" smtClean="0"/>
              <a:t> </a:t>
            </a:r>
            <a:r>
              <a:rPr lang="es-ES" sz="2000" dirty="0" err="1" smtClean="0"/>
              <a:t>to</a:t>
            </a:r>
            <a:r>
              <a:rPr lang="es-ES" sz="2000" dirty="0" smtClean="0"/>
              <a:t> </a:t>
            </a:r>
            <a:r>
              <a:rPr lang="es-ES" sz="2000" dirty="0" err="1" smtClean="0"/>
              <a:t>cut</a:t>
            </a:r>
            <a:r>
              <a:rPr lang="es-ES" sz="2000" dirty="0" smtClean="0"/>
              <a:t> </a:t>
            </a:r>
            <a:r>
              <a:rPr lang="es-ES" sz="2000" dirty="0" err="1" smtClean="0"/>
              <a:t>number</a:t>
            </a:r>
            <a:r>
              <a:rPr lang="es-ES" sz="2000" dirty="0" smtClean="0"/>
              <a:t> of </a:t>
            </a:r>
            <a:r>
              <a:rPr lang="es-ES" sz="2000" dirty="0" err="1" smtClean="0"/>
              <a:t>calculations</a:t>
            </a:r>
            <a:r>
              <a:rPr lang="es-ES" sz="2000" dirty="0" smtClean="0"/>
              <a:t> </a:t>
            </a:r>
            <a:r>
              <a:rPr lang="es-ES" sz="2000" dirty="0" err="1" smtClean="0"/>
              <a:t>to</a:t>
            </a:r>
            <a:r>
              <a:rPr lang="es-ES" sz="2000" dirty="0" smtClean="0"/>
              <a:t>:</a:t>
            </a:r>
          </a:p>
          <a:p>
            <a:pPr marL="0" indent="0">
              <a:buNone/>
            </a:pPr>
            <a:endParaRPr lang="en-US" sz="2000" dirty="0"/>
          </a:p>
          <a:p>
            <a:r>
              <a:rPr lang="en-US" sz="2000" dirty="0" smtClean="0"/>
              <a:t>Enough for 60 to 100 frames per second by 2007 standards</a:t>
            </a:r>
            <a:endParaRPr lang="es-ES" sz="1600" dirty="0" smtClean="0"/>
          </a:p>
        </p:txBody>
      </p:sp>
      <mc:AlternateContent xmlns:mc="http://schemas.openxmlformats.org/markup-compatibility/2006" xmlns:a14="http://schemas.microsoft.com/office/drawing/2010/main">
        <mc:Choice Requires="a14">
          <p:sp>
            <p:nvSpPr>
              <p:cNvPr id="5" name="CuadroTexto 4"/>
              <p:cNvSpPr txBox="1"/>
              <p:nvPr/>
            </p:nvSpPr>
            <p:spPr>
              <a:xfrm>
                <a:off x="7278415" y="4022314"/>
                <a:ext cx="272228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2</m:t>
                      </m:r>
                      <m:r>
                        <a:rPr lang="es-ES" i="1">
                          <a:latin typeface="Cambria Math" panose="02040503050406030204" pitchFamily="18" charset="0"/>
                          <a:ea typeface="Cambria Math" panose="02040503050406030204" pitchFamily="18" charset="0"/>
                        </a:rPr>
                        <m:t>×3×5×</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1+1</m:t>
                          </m:r>
                        </m:e>
                      </m:d>
                      <m:r>
                        <a:rPr lang="en-US" i="1">
                          <a:latin typeface="Cambria Math" panose="02040503050406030204" pitchFamily="18" charset="0"/>
                          <a:ea typeface="Cambria Math" panose="02040503050406030204" pitchFamily="18" charset="0"/>
                        </a:rPr>
                        <m:t>=60</m:t>
                      </m:r>
                    </m:oMath>
                  </m:oMathPara>
                </a14:m>
                <a:endParaRPr lang="es-ES" sz="1400" dirty="0"/>
              </a:p>
              <a:p>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7278415" y="4022314"/>
                <a:ext cx="2722284" cy="553998"/>
              </a:xfrm>
              <a:prstGeom prst="rect">
                <a:avLst/>
              </a:prstGeom>
              <a:blipFill rotWithShape="0">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451380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Making it Real-Time</a:t>
            </a:r>
            <a:endParaRPr lang="es-ES" dirty="0">
              <a:latin typeface="Saira Condensed" panose="00000506000000000000" pitchFamily="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lnSpcReduction="10000"/>
              </a:bodyPr>
              <a:lstStyle/>
              <a:p>
                <a:r>
                  <a:rPr lang="es-ES" sz="2000" dirty="0" smtClean="0"/>
                  <a:t>O’Neil </a:t>
                </a:r>
                <a:r>
                  <a:rPr lang="es-ES" sz="2000" dirty="0" err="1" smtClean="0"/>
                  <a:t>wants</a:t>
                </a:r>
                <a:r>
                  <a:rPr lang="es-ES" sz="2000" dirty="0" smtClean="0"/>
                  <a:t> </a:t>
                </a:r>
                <a:r>
                  <a:rPr lang="es-ES" sz="2000" dirty="0" err="1" smtClean="0"/>
                  <a:t>to</a:t>
                </a:r>
                <a:r>
                  <a:rPr lang="es-ES" sz="2000" dirty="0" smtClean="0"/>
                  <a:t> </a:t>
                </a:r>
                <a:r>
                  <a:rPr lang="es-ES" sz="2000" dirty="0" err="1" smtClean="0"/>
                  <a:t>eliminate</a:t>
                </a:r>
                <a:r>
                  <a:rPr lang="es-ES" sz="2000" dirty="0" smtClean="0"/>
                  <a:t> </a:t>
                </a:r>
                <a:r>
                  <a:rPr lang="es-ES" sz="2000" dirty="0" err="1" smtClean="0"/>
                  <a:t>the</a:t>
                </a:r>
                <a:r>
                  <a:rPr lang="es-ES" sz="2000" dirty="0" smtClean="0"/>
                  <a:t> </a:t>
                </a:r>
                <a:r>
                  <a:rPr lang="es-ES" sz="2000" dirty="0" err="1" smtClean="0"/>
                  <a:t>sampling</a:t>
                </a:r>
                <a:r>
                  <a:rPr lang="es-ES" sz="2000" dirty="0" smtClean="0"/>
                  <a:t> of </a:t>
                </a:r>
                <a:r>
                  <a:rPr lang="es-ES" sz="2000" dirty="0" err="1" smtClean="0"/>
                  <a:t>textures</a:t>
                </a:r>
                <a:r>
                  <a:rPr lang="es-ES" sz="2000" dirty="0" smtClean="0"/>
                  <a:t> in </a:t>
                </a:r>
                <a:r>
                  <a:rPr lang="es-ES" sz="2000" dirty="0" err="1" smtClean="0"/>
                  <a:t>vertex</a:t>
                </a:r>
                <a:r>
                  <a:rPr lang="es-ES" sz="2000" dirty="0" smtClean="0"/>
                  <a:t> </a:t>
                </a:r>
                <a:r>
                  <a:rPr lang="es-ES" sz="2000" dirty="0" err="1" smtClean="0"/>
                  <a:t>shader</a:t>
                </a:r>
                <a:endParaRPr lang="es-ES" sz="2000" dirty="0" smtClean="0"/>
              </a:p>
              <a:p>
                <a:r>
                  <a:rPr lang="en-US" sz="2000" dirty="0" smtClean="0"/>
                  <a:t>Eliminate the 2D lookup table by finding heuristic equations that approximate the results of the integral</a:t>
                </a:r>
              </a:p>
              <a:p>
                <a:r>
                  <a:rPr lang="en-US" sz="2000" dirty="0" smtClean="0"/>
                  <a:t>Finds the heuristic by analyzing the results of the lookup table integrals.</a:t>
                </a:r>
              </a:p>
              <a:p>
                <a:endParaRPr lang="en-US" sz="2000" dirty="0"/>
              </a:p>
              <a:p>
                <a:r>
                  <a:rPr lang="en-US" sz="2000" i="1" dirty="0" smtClean="0"/>
                  <a:t>First approximation </a:t>
                </a:r>
                <a:r>
                  <a:rPr lang="en-US" sz="2000" dirty="0" smtClean="0"/>
                  <a:t>: </a:t>
                </a:r>
              </a:p>
              <a:p>
                <a:pPr marL="0" indent="0">
                  <a:buNone/>
                </a:pPr>
                <a:r>
                  <a:rPr lang="en-US" sz="2000" dirty="0" smtClean="0"/>
                  <a:t>	</a:t>
                </a:r>
                <a:r>
                  <a:rPr lang="en-US" sz="2000" b="1" dirty="0"/>
                  <a:t>Optical Depth </a:t>
                </a:r>
                <a:r>
                  <a:rPr lang="en-US" sz="2000" b="1" dirty="0" smtClean="0"/>
                  <a:t>at point </a:t>
                </a:r>
                <a:r>
                  <a:rPr lang="en-US" sz="2000" dirty="0" smtClean="0"/>
                  <a:t>approximated </a:t>
                </a:r>
                <a:r>
                  <a:rPr lang="en-US" sz="2000" dirty="0"/>
                  <a:t>by </a:t>
                </a:r>
                <a:r>
                  <a:rPr lang="en-US" sz="2000" dirty="0" smtClean="0"/>
                  <a:t>using</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𝒆𝒙𝒑</m:t>
                    </m:r>
                    <m:d>
                      <m:dPr>
                        <m:ctrlPr>
                          <a:rPr lang="en-US" sz="2000" b="1" i="1">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𝟒</m:t>
                        </m:r>
                        <m:r>
                          <a:rPr lang="en-US" sz="2000" b="1" i="1" smtClean="0">
                            <a:latin typeface="Cambria Math" panose="02040503050406030204" pitchFamily="18" charset="0"/>
                            <a:ea typeface="Cambria Math" panose="02040503050406030204" pitchFamily="18" charset="0"/>
                          </a:rPr>
                          <m:t>𝒉</m:t>
                        </m:r>
                      </m:e>
                    </m:d>
                  </m:oMath>
                </a14:m>
                <a:r>
                  <a:rPr lang="en-US" sz="2000" dirty="0" smtClean="0"/>
                  <a:t> instead of</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𝒆𝒙𝒑</m:t>
                    </m:r>
                    <m:d>
                      <m:dPr>
                        <m:ctrlPr>
                          <a:rPr lang="en-US" sz="2000" b="1" i="1">
                            <a:latin typeface="Cambria Math" panose="02040503050406030204" pitchFamily="18" charset="0"/>
                            <a:ea typeface="Cambria Math" panose="02040503050406030204" pitchFamily="18" charset="0"/>
                          </a:rPr>
                        </m:ctrlPr>
                      </m:dPr>
                      <m:e>
                        <m:f>
                          <m:fPr>
                            <m:ctrlPr>
                              <a:rPr lang="en-US" sz="2000" b="1" i="1">
                                <a:latin typeface="Cambria Math" panose="02040503050406030204" pitchFamily="18" charset="0"/>
                                <a:ea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𝒉</m:t>
                            </m:r>
                          </m:num>
                          <m:den>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𝑯</m:t>
                                </m:r>
                              </m:e>
                              <m:sub>
                                <m:r>
                                  <a:rPr lang="en-US" sz="2000" b="1" i="1">
                                    <a:latin typeface="Cambria Math" panose="02040503050406030204" pitchFamily="18" charset="0"/>
                                    <a:ea typeface="Cambria Math" panose="02040503050406030204" pitchFamily="18" charset="0"/>
                                  </a:rPr>
                                  <m:t>𝒐</m:t>
                                </m:r>
                              </m:sub>
                            </m:sSub>
                          </m:den>
                        </m:f>
                      </m:e>
                    </m:d>
                  </m:oMath>
                </a14:m>
                <a:endParaRPr lang="es-ES" sz="2000" b="1" dirty="0"/>
              </a:p>
              <a:p>
                <a:r>
                  <a:rPr lang="en-US" sz="2000" i="1" dirty="0" smtClean="0"/>
                  <a:t>Second approximation </a:t>
                </a:r>
                <a:r>
                  <a:rPr lang="en-US" sz="2000" dirty="0"/>
                  <a:t>: </a:t>
                </a:r>
              </a:p>
              <a:p>
                <a:pPr marL="0" indent="0">
                  <a:buNone/>
                </a:pPr>
                <a:r>
                  <a:rPr lang="en-US" sz="2000" dirty="0"/>
                  <a:t>	</a:t>
                </a:r>
                <a:r>
                  <a:rPr lang="en-US" sz="2000" b="1" dirty="0" smtClean="0"/>
                  <a:t>Optical Depth integral approximated </a:t>
                </a:r>
                <a:r>
                  <a:rPr lang="en-US" sz="2000" dirty="0" smtClean="0"/>
                  <a:t>by using a </a:t>
                </a:r>
                <a:r>
                  <a:rPr lang="en-US" sz="2000" b="1" dirty="0" smtClean="0"/>
                  <a:t>special scale function </a:t>
                </a:r>
                <a:r>
                  <a:rPr lang="en-US" sz="2000" dirty="0" smtClean="0"/>
                  <a:t>that uses a 		polynomial. </a:t>
                </a:r>
                <a:r>
                  <a:rPr lang="en-US" sz="2000" dirty="0" smtClean="0">
                    <a:solidFill>
                      <a:srgbClr val="FF0000"/>
                    </a:solidFill>
                  </a:rPr>
                  <a:t>This function </a:t>
                </a:r>
                <a:r>
                  <a:rPr lang="en-US" sz="2000" dirty="0" err="1" smtClean="0">
                    <a:solidFill>
                      <a:srgbClr val="FF0000"/>
                    </a:solidFill>
                  </a:rPr>
                  <a:t>obligues</a:t>
                </a:r>
                <a:r>
                  <a:rPr lang="en-US" sz="2000" dirty="0" smtClean="0">
                    <a:solidFill>
                      <a:srgbClr val="FF0000"/>
                    </a:solidFill>
                  </a:rPr>
                  <a:t> use to have the atmosphere be 2.5% of the planet’s 	radius, and the scale height (height where the atmosphere’s average density is found) = 	0.25</a:t>
                </a:r>
                <a:endParaRPr lang="es-ES" sz="2000" dirty="0">
                  <a:solidFill>
                    <a:srgbClr val="FF0000"/>
                  </a:solidFill>
                </a:endParaRPr>
              </a:p>
              <a:p>
                <a:pPr marL="0" indent="0">
                  <a:buNone/>
                </a:pPr>
                <a:endParaRPr lang="en-US"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4"/>
                <a:stretch>
                  <a:fillRect l="-522" t="-1961"/>
                </a:stretch>
              </a:blipFill>
            </p:spPr>
            <p:txBody>
              <a:bodyPr/>
              <a:lstStyle/>
              <a:p>
                <a:r>
                  <a:rPr lang="es-ES">
                    <a:noFill/>
                  </a:rPr>
                  <a:t> </a:t>
                </a:r>
              </a:p>
            </p:txBody>
          </p:sp>
        </mc:Fallback>
      </mc:AlternateContent>
    </p:spTree>
    <p:extLst>
      <p:ext uri="{BB962C8B-B14F-4D97-AF65-F5344CB8AC3E}">
        <p14:creationId xmlns:p14="http://schemas.microsoft.com/office/powerpoint/2010/main" val="1361766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Geometry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Vertex </a:t>
            </a:r>
            <a:r>
              <a:rPr lang="en-US" sz="1400" dirty="0" err="1" smtClean="0">
                <a:latin typeface="Open Sans" panose="020B0606030504020204" pitchFamily="34" charset="0"/>
                <a:ea typeface="Open Sans" panose="020B0606030504020204" pitchFamily="34" charset="0"/>
                <a:cs typeface="Open Sans" panose="020B0606030504020204" pitchFamily="34" charset="0"/>
              </a:rPr>
              <a:t>Shader</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Fragment </a:t>
            </a:r>
            <a:r>
              <a:rPr lang="en-US" sz="1400" dirty="0" err="1" smtClean="0">
                <a:latin typeface="Open Sans" panose="020B0606030504020204" pitchFamily="34" charset="0"/>
                <a:ea typeface="Open Sans" panose="020B0606030504020204" pitchFamily="34" charset="0"/>
                <a:cs typeface="Open Sans" panose="020B0606030504020204" pitchFamily="34" charset="0"/>
              </a:rPr>
              <a:t>Shader</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3365469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Geometry</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1501502"/>
            <a:ext cx="10515600" cy="4351338"/>
          </a:xfrm>
        </p:spPr>
        <p:txBody>
          <a:bodyPr/>
          <a:lstStyle/>
          <a:p>
            <a:r>
              <a:rPr lang="en-US" sz="1800" dirty="0" smtClean="0"/>
              <a:t>Two spheres, atmosphere and planet</a:t>
            </a:r>
          </a:p>
          <a:p>
            <a:r>
              <a:rPr lang="en-US" sz="1800" dirty="0" smtClean="0"/>
              <a:t>Atmosphere is sphere only showing the back faces. (Culling to remove front faces)</a:t>
            </a:r>
          </a:p>
          <a:p>
            <a:r>
              <a:rPr lang="en-US" sz="1800" dirty="0" smtClean="0"/>
              <a:t>Free floating camera. </a:t>
            </a:r>
            <a:r>
              <a:rPr lang="en-US" sz="1800" dirty="0"/>
              <a:t>Vector defining position of sun in world </a:t>
            </a:r>
            <a:r>
              <a:rPr lang="en-US" sz="1800" dirty="0" smtClean="0"/>
              <a:t>space</a:t>
            </a:r>
          </a:p>
          <a:p>
            <a:pPr marL="0" indent="0">
              <a:buNone/>
            </a:pPr>
            <a:endParaRPr lang="es-E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648" y="2381000"/>
            <a:ext cx="8334703" cy="4477000"/>
          </a:xfrm>
          <a:prstGeom prst="rect">
            <a:avLst/>
          </a:prstGeom>
        </p:spPr>
      </p:pic>
    </p:spTree>
    <p:extLst>
      <p:ext uri="{BB962C8B-B14F-4D97-AF65-F5344CB8AC3E}">
        <p14:creationId xmlns:p14="http://schemas.microsoft.com/office/powerpoint/2010/main" val="2553062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Vertex </a:t>
            </a:r>
            <a:r>
              <a:rPr lang="en-US" dirty="0" err="1" smtClean="0">
                <a:latin typeface="Saira Condensed" panose="00000506000000000000" pitchFamily="2" charset="0"/>
              </a:rPr>
              <a:t>Shader</a:t>
            </a:r>
            <a:endParaRPr lang="es-ES" dirty="0">
              <a:latin typeface="Saira Condensed" panose="00000506000000000000" pitchFamily="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38200" y="1531335"/>
                <a:ext cx="10515600" cy="4351338"/>
              </a:xfrm>
            </p:spPr>
            <p:txBody>
              <a:bodyPr/>
              <a:lstStyle/>
              <a:p>
                <a:r>
                  <a:rPr lang="en-US" sz="1800" dirty="0" smtClean="0"/>
                  <a:t>Majority of calculations done in vertex </a:t>
                </a:r>
                <a:r>
                  <a:rPr lang="en-US" sz="1800" dirty="0" err="1" smtClean="0"/>
                  <a:t>shader</a:t>
                </a:r>
                <a:r>
                  <a:rPr lang="en-US" sz="1800" dirty="0" smtClean="0"/>
                  <a:t> pass</a:t>
                </a:r>
              </a:p>
              <a:p>
                <a:r>
                  <a:rPr lang="en-US" sz="1800" dirty="0" smtClean="0"/>
                  <a:t>Some calculations done at fragment </a:t>
                </a:r>
                <a:r>
                  <a:rPr lang="en-US" sz="1800" dirty="0" err="1" smtClean="0"/>
                  <a:t>shader</a:t>
                </a:r>
                <a:r>
                  <a:rPr lang="en-US" sz="1800" dirty="0" smtClean="0"/>
                  <a:t> pass to avoid artifacts. (Phase function)</a:t>
                </a:r>
              </a:p>
              <a:p>
                <a:pPr marL="0" indent="0">
                  <a:buNone/>
                </a:pPr>
                <a:endParaRPr lang="en-US" sz="1800" dirty="0" smtClean="0"/>
              </a:p>
              <a:p>
                <a:pPr marL="0" indent="0">
                  <a:buNone/>
                </a:pPr>
                <a:r>
                  <a:rPr lang="en-US" sz="2000" dirty="0" smtClean="0"/>
                  <a:t>	</a:t>
                </a:r>
                <a:r>
                  <a:rPr lang="en-US" sz="2000" i="1" u="sng" dirty="0" smtClean="0"/>
                  <a:t>UNIFORMS:</a:t>
                </a:r>
              </a:p>
              <a:p>
                <a:pPr marL="0" indent="0">
                  <a:buNone/>
                </a:pPr>
                <a:endParaRPr lang="en-US" sz="2000" i="1" u="sng" dirty="0" smtClean="0"/>
              </a:p>
              <a:p>
                <a:pPr marL="0" indent="0">
                  <a:buNone/>
                </a:pPr>
                <a:r>
                  <a:rPr lang="en-US" sz="2000" dirty="0" smtClean="0"/>
                  <a:t>	- Kr </a:t>
                </a:r>
                <a:r>
                  <a:rPr lang="en-US" sz="2000" dirty="0" err="1" smtClean="0"/>
                  <a:t>rayleigh</a:t>
                </a:r>
                <a:r>
                  <a:rPr lang="en-US" sz="2000" dirty="0" smtClean="0"/>
                  <a:t> scattering constant</a:t>
                </a:r>
              </a:p>
              <a:p>
                <a:pPr marL="0" indent="0">
                  <a:buNone/>
                </a:pPr>
                <a:r>
                  <a:rPr lang="en-US" sz="2000" dirty="0"/>
                  <a:t>	</a:t>
                </a:r>
                <a:r>
                  <a:rPr lang="en-US" sz="2000" dirty="0" smtClean="0"/>
                  <a:t>- Km </a:t>
                </a:r>
                <a:r>
                  <a:rPr lang="en-US" sz="2000" dirty="0" err="1" smtClean="0"/>
                  <a:t>mie</a:t>
                </a:r>
                <a:r>
                  <a:rPr lang="en-US" sz="2000" dirty="0" smtClean="0"/>
                  <a:t> scattering constant</a:t>
                </a:r>
              </a:p>
              <a:p>
                <a:pPr marL="0" indent="0">
                  <a:buNone/>
                </a:pPr>
                <a:r>
                  <a:rPr lang="en-US" sz="2000" dirty="0"/>
                  <a:t>	</a:t>
                </a:r>
                <a:r>
                  <a:rPr lang="en-US" sz="2000" dirty="0" smtClean="0"/>
                  <a:t>- </a:t>
                </a:r>
                <a:r>
                  <a:rPr lang="en-US" sz="2000" dirty="0" err="1" smtClean="0"/>
                  <a:t>Esun</a:t>
                </a:r>
                <a:r>
                  <a:rPr lang="en-US" sz="2000" dirty="0" smtClean="0"/>
                  <a:t> is the brightness of the sun</a:t>
                </a:r>
              </a:p>
              <a:p>
                <a:pPr marL="0" indent="0">
                  <a:buNone/>
                </a:pPr>
                <a:r>
                  <a:rPr lang="en-US" sz="2000" dirty="0"/>
                  <a:t>	</a:t>
                </a:r>
                <a:r>
                  <a:rPr lang="en-US" sz="2000" dirty="0" smtClean="0"/>
                  <a:t>- Rayleigh scatters different wavelengths at different ratios, ratio = </a:t>
                </a:r>
                <a14:m>
                  <m:oMath xmlns:m="http://schemas.openxmlformats.org/officeDocument/2006/math">
                    <m:f>
                      <m:fPr>
                        <m:type m:val="skw"/>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𝑤𝑎𝑣𝑒𝑙𝑒𝑛𝑔𝑡h</m:t>
                            </m:r>
                          </m:e>
                          <m:sup>
                            <m:r>
                              <a:rPr lang="en-US" sz="2000" b="0" i="1" smtClean="0">
                                <a:latin typeface="Cambria Math" panose="02040503050406030204" pitchFamily="18" charset="0"/>
                              </a:rPr>
                              <m:t>4</m:t>
                            </m:r>
                          </m:sup>
                        </m:sSup>
                      </m:den>
                    </m:f>
                  </m:oMath>
                </a14:m>
                <a:endParaRPr lang="es-ES"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38200" y="1531335"/>
                <a:ext cx="10515600" cy="4351338"/>
              </a:xfrm>
              <a:blipFill rotWithShape="0">
                <a:blip r:embed="rId4"/>
                <a:stretch>
                  <a:fillRect l="-406" t="-1261" b="-3782"/>
                </a:stretch>
              </a:blipFill>
            </p:spPr>
            <p:txBody>
              <a:bodyPr/>
              <a:lstStyle/>
              <a:p>
                <a:r>
                  <a:rPr lang="es-ES">
                    <a:noFill/>
                  </a:rPr>
                  <a:t> </a:t>
                </a:r>
              </a:p>
            </p:txBody>
          </p:sp>
        </mc:Fallback>
      </mc:AlternateContent>
    </p:spTree>
    <p:extLst>
      <p:ext uri="{BB962C8B-B14F-4D97-AF65-F5344CB8AC3E}">
        <p14:creationId xmlns:p14="http://schemas.microsoft.com/office/powerpoint/2010/main" val="1714685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Vertex </a:t>
            </a:r>
            <a:r>
              <a:rPr lang="en-US" dirty="0" err="1" smtClean="0">
                <a:latin typeface="Saira Condensed" panose="00000506000000000000" pitchFamily="2" charset="0"/>
              </a:rPr>
              <a:t>Shader</a:t>
            </a:r>
            <a:r>
              <a:rPr lang="en-US" dirty="0" smtClean="0">
                <a:latin typeface="Saira Condensed" panose="00000506000000000000" pitchFamily="2" charset="0"/>
              </a:rPr>
              <a:t>. </a:t>
            </a:r>
            <a:r>
              <a:rPr lang="en-US" dirty="0" err="1" smtClean="0">
                <a:latin typeface="Saira Condensed" panose="00000506000000000000" pitchFamily="2" charset="0"/>
              </a:rPr>
              <a:t>SkyFromAtmosphere-vs</a:t>
            </a:r>
            <a:endParaRPr lang="es-ES" dirty="0">
              <a:latin typeface="Saira Condensed" panose="00000506000000000000" pitchFamily="2"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809" y="1438389"/>
            <a:ext cx="9088175" cy="5188321"/>
          </a:xfrm>
          <a:prstGeom prst="rect">
            <a:avLst/>
          </a:prstGeom>
        </p:spPr>
      </p:pic>
    </p:spTree>
    <p:extLst>
      <p:ext uri="{BB962C8B-B14F-4D97-AF65-F5344CB8AC3E}">
        <p14:creationId xmlns:p14="http://schemas.microsoft.com/office/powerpoint/2010/main" val="592052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633064" y="0"/>
            <a:ext cx="12193120" cy="685800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94" y="0"/>
            <a:ext cx="9974412" cy="6858000"/>
          </a:xfrm>
          <a:prstGeom prst="rect">
            <a:avLst/>
          </a:prstGeom>
        </p:spPr>
      </p:pic>
    </p:spTree>
    <p:extLst>
      <p:ext uri="{BB962C8B-B14F-4D97-AF65-F5344CB8AC3E}">
        <p14:creationId xmlns:p14="http://schemas.microsoft.com/office/powerpoint/2010/main" val="11927100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4" name="Marcador de contenido 3"/>
          <p:cNvPicPr>
            <a:picLocks noGrp="1" noChangeAspect="1"/>
          </p:cNvPicPr>
          <p:nvPr>
            <p:ph idx="1"/>
          </p:nvPr>
        </p:nvPicPr>
        <p:blipFill rotWithShape="1">
          <a:blip r:embed="rId4">
            <a:extLst>
              <a:ext uri="{28A0092B-C50C-407E-A947-70E740481C1C}">
                <a14:useLocalDpi xmlns:a14="http://schemas.microsoft.com/office/drawing/2010/main" val="0"/>
              </a:ext>
            </a:extLst>
          </a:blip>
          <a:srcRect l="9305" t="15487" r="7108" b="20594"/>
          <a:stretch/>
        </p:blipFill>
        <p:spPr>
          <a:xfrm>
            <a:off x="2470150" y="300038"/>
            <a:ext cx="7251700" cy="2781300"/>
          </a:xfrm>
        </p:spPr>
      </p:pic>
      <p:pic>
        <p:nvPicPr>
          <p:cNvPr id="5" name="Imagen 4"/>
          <p:cNvPicPr>
            <a:picLocks noChangeAspect="1"/>
          </p:cNvPicPr>
          <p:nvPr/>
        </p:nvPicPr>
        <p:blipFill rotWithShape="1">
          <a:blip r:embed="rId5">
            <a:extLst>
              <a:ext uri="{28A0092B-C50C-407E-A947-70E740481C1C}">
                <a14:useLocalDpi xmlns:a14="http://schemas.microsoft.com/office/drawing/2010/main" val="0"/>
              </a:ext>
            </a:extLst>
          </a:blip>
          <a:srcRect l="9896" t="18017" r="7708" b="20716"/>
          <a:stretch/>
        </p:blipFill>
        <p:spPr>
          <a:xfrm>
            <a:off x="1160410" y="2954338"/>
            <a:ext cx="9871179" cy="3681414"/>
          </a:xfrm>
          <a:prstGeom prst="rect">
            <a:avLst/>
          </a:prstGeom>
        </p:spPr>
      </p:pic>
    </p:spTree>
    <p:extLst>
      <p:ext uri="{BB962C8B-B14F-4D97-AF65-F5344CB8AC3E}">
        <p14:creationId xmlns:p14="http://schemas.microsoft.com/office/powerpoint/2010/main" val="3138047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4" name="Marcador de contenido 3"/>
          <p:cNvPicPr>
            <a:picLocks noGrp="1" noChangeAspect="1"/>
          </p:cNvPicPr>
          <p:nvPr>
            <p:ph idx="1"/>
          </p:nvPr>
        </p:nvPicPr>
        <p:blipFill rotWithShape="1">
          <a:blip r:embed="rId4">
            <a:extLst>
              <a:ext uri="{28A0092B-C50C-407E-A947-70E740481C1C}">
                <a14:useLocalDpi xmlns:a14="http://schemas.microsoft.com/office/drawing/2010/main" val="0"/>
              </a:ext>
            </a:extLst>
          </a:blip>
          <a:srcRect l="9451" t="17877" r="7108" b="19081"/>
          <a:stretch/>
        </p:blipFill>
        <p:spPr>
          <a:xfrm>
            <a:off x="371652" y="1587500"/>
            <a:ext cx="11093095" cy="4203701"/>
          </a:xfrm>
        </p:spPr>
      </p:pic>
    </p:spTree>
    <p:extLst>
      <p:ext uri="{BB962C8B-B14F-4D97-AF65-F5344CB8AC3E}">
        <p14:creationId xmlns:p14="http://schemas.microsoft.com/office/powerpoint/2010/main" val="14321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74" y="1"/>
            <a:ext cx="11673453" cy="6857999"/>
          </a:xfrm>
          <a:prstGeom prst="rect">
            <a:avLst/>
          </a:prstGeom>
        </p:spPr>
      </p:pic>
    </p:spTree>
    <p:extLst>
      <p:ext uri="{BB962C8B-B14F-4D97-AF65-F5344CB8AC3E}">
        <p14:creationId xmlns:p14="http://schemas.microsoft.com/office/powerpoint/2010/main" val="4011652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BASICS</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Introduction </a:t>
            </a:r>
            <a:r>
              <a:rPr lang="en-US" sz="1400" dirty="0">
                <a:latin typeface="Open Sans" panose="020B0606030504020204" pitchFamily="34" charset="0"/>
                <a:ea typeface="Open Sans" panose="020B0606030504020204" pitchFamily="34" charset="0"/>
                <a:cs typeface="Open Sans" panose="020B0606030504020204" pitchFamily="34" charset="0"/>
              </a:rPr>
              <a:t>– Atmospheric Light </a:t>
            </a:r>
            <a:r>
              <a:rPr lang="en-US" sz="1400" dirty="0" smtClean="0">
                <a:latin typeface="Open Sans" panose="020B0606030504020204" pitchFamily="34" charset="0"/>
                <a:ea typeface="Open Sans" panose="020B0606030504020204" pitchFamily="34" charset="0"/>
                <a:cs typeface="Open Sans" panose="020B0606030504020204" pitchFamily="34" charset="0"/>
              </a:rPr>
              <a:t>Scattering</a:t>
            </a:r>
          </a:p>
          <a:p>
            <a:pPr lvl="1">
              <a:spcAft>
                <a:spcPts val="600"/>
              </a:spcAft>
            </a:pPr>
            <a:r>
              <a:rPr lang="en-US" sz="1400" dirty="0" smtClean="0">
                <a:latin typeface="Open Sans" panose="020B0606030504020204" pitchFamily="34" charset="0"/>
                <a:ea typeface="Open Sans" panose="020B0606030504020204" pitchFamily="34" charset="0"/>
                <a:cs typeface="Open Sans" panose="020B0606030504020204" pitchFamily="34" charset="0"/>
              </a:rPr>
              <a:t>How </a:t>
            </a:r>
            <a:r>
              <a:rPr lang="en-US" sz="1400" dirty="0">
                <a:latin typeface="Open Sans" panose="020B0606030504020204" pitchFamily="34" charset="0"/>
                <a:ea typeface="Open Sans" panose="020B0606030504020204" pitchFamily="34" charset="0"/>
                <a:cs typeface="Open Sans" panose="020B0606030504020204" pitchFamily="34" charset="0"/>
              </a:rPr>
              <a:t>we will compute it</a:t>
            </a:r>
            <a:r>
              <a:rPr lang="en-US" sz="1400" dirty="0" smtClean="0">
                <a:latin typeface="Open Sans" panose="020B0606030504020204" pitchFamily="34" charset="0"/>
                <a:ea typeface="Open Sans" panose="020B0606030504020204" pitchFamily="34" charset="0"/>
                <a:cs typeface="Open Sans" panose="020B0606030504020204" pitchFamily="34" charset="0"/>
              </a:rPr>
              <a:t>?</a:t>
            </a:r>
          </a:p>
          <a:p>
            <a:pPr lvl="1">
              <a:spcAft>
                <a:spcPts val="600"/>
              </a:spcAft>
            </a:pPr>
            <a:r>
              <a:rPr lang="en-US" sz="1400" spc="100" dirty="0" smtClean="0">
                <a:latin typeface="Open Sans" panose="020B0606030504020204" pitchFamily="34" charset="0"/>
                <a:ea typeface="Open Sans" panose="020B0606030504020204" pitchFamily="34" charset="0"/>
                <a:cs typeface="Open Sans" panose="020B0606030504020204" pitchFamily="34" charset="0"/>
              </a:rPr>
              <a:t>The midpoint rule</a:t>
            </a:r>
            <a:endParaRPr lang="en-US" sz="1400" spc="100" dirty="0" smtClean="0">
              <a:latin typeface="Saira Condensed" panose="00000506000000000000" pitchFamily="2" charset="0"/>
              <a:ea typeface="Open Sans" panose="020B0606030504020204" pitchFamily="34" charset="0"/>
              <a:cs typeface="Open Sans" panose="020B0606030504020204" pitchFamily="34" charset="0"/>
            </a:endParaRP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41895325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5939" t="14259" r="37815" b="70001"/>
          <a:stretch/>
        </p:blipFill>
        <p:spPr>
          <a:xfrm>
            <a:off x="1841499" y="2701925"/>
            <a:ext cx="8844655" cy="1454150"/>
          </a:xfrm>
          <a:prstGeom prst="rect">
            <a:avLst/>
          </a:prstGeom>
        </p:spPr>
      </p:pic>
      <p:pic>
        <p:nvPicPr>
          <p:cNvPr id="6" name="Marcador de contenido 3"/>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9451" t="17877" r="7108" b="19081"/>
          <a:stretch/>
        </p:blipFill>
        <p:spPr>
          <a:xfrm>
            <a:off x="5889353" y="464115"/>
            <a:ext cx="5159647" cy="1955236"/>
          </a:xfrm>
        </p:spPr>
      </p:pic>
      <p:sp>
        <p:nvSpPr>
          <p:cNvPr id="14" name="Cerrar llave 13"/>
          <p:cNvSpPr/>
          <p:nvPr/>
        </p:nvSpPr>
        <p:spPr>
          <a:xfrm rot="5400000" flipH="1">
            <a:off x="5484274" y="2150524"/>
            <a:ext cx="141561" cy="237729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6" name="Conector recto 15"/>
          <p:cNvCxnSpPr/>
          <p:nvPr/>
        </p:nvCxnSpPr>
        <p:spPr>
          <a:xfrm flipH="1" flipV="1">
            <a:off x="5543550" y="2314575"/>
            <a:ext cx="9525" cy="88582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Cerrar llave 16"/>
          <p:cNvSpPr/>
          <p:nvPr/>
        </p:nvSpPr>
        <p:spPr>
          <a:xfrm rot="5400000">
            <a:off x="7071118" y="1121167"/>
            <a:ext cx="187326" cy="5882493"/>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8" name="CuadroTexto 17"/>
              <p:cNvSpPr txBox="1"/>
              <p:nvPr/>
            </p:nvSpPr>
            <p:spPr>
              <a:xfrm>
                <a:off x="2609850" y="4695825"/>
                <a:ext cx="4090799"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𝑓𝑆𝑐𝑎𝑙𝑒𝑂𝑣𝑒𝑟𝑆𝑐𝑎𝑙𝑒𝐷𝑒𝑝𝑡h</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𝑓𝑆𝑐𝑎𝑙𝑒</m:t>
                          </m:r>
                        </m:num>
                        <m:den>
                          <m:r>
                            <a:rPr lang="en-US" b="0" i="1" smtClean="0">
                              <a:latin typeface="Cambria Math" panose="02040503050406030204" pitchFamily="18" charset="0"/>
                            </a:rPr>
                            <m:t>𝑓𝑆𝑐𝑎𝑙𝑒𝐷𝑒𝑝𝑡h</m:t>
                          </m:r>
                        </m:den>
                      </m:f>
                    </m:oMath>
                  </m:oMathPara>
                </a14:m>
                <a:endParaRPr lang="es-ES"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2609850" y="4695825"/>
                <a:ext cx="4090799" cy="575157"/>
              </a:xfrm>
              <a:prstGeom prst="rect">
                <a:avLst/>
              </a:prstGeom>
              <a:blipFill rotWithShape="0">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2609850" y="5315370"/>
                <a:ext cx="9180590" cy="990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𝑓𝐷𝑒𝑝𝑡h</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𝑓𝑂𝑢𝑡𝑒𝑟𝑅𝑎𝑑𝑖𝑢𝑠</m:t>
                                  </m:r>
                                  <m:r>
                                    <a:rPr lang="en-US" b="0" i="1" smtClean="0">
                                      <a:latin typeface="Cambria Math" panose="02040503050406030204" pitchFamily="18" charset="0"/>
                                    </a:rPr>
                                    <m:t> −</m:t>
                                  </m:r>
                                  <m:r>
                                    <a:rPr lang="en-US" b="0" i="1" smtClean="0">
                                      <a:latin typeface="Cambria Math" panose="02040503050406030204" pitchFamily="18" charset="0"/>
                                    </a:rPr>
                                    <m:t>𝑓𝐼𝑛𝑛𝑒𝑟𝑅𝑎𝑑𝑖𝑢𝑠</m:t>
                                  </m:r>
                                </m:e>
                              </m:d>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0.25</m:t>
                              </m:r>
                            </m:num>
                            <m:den>
                              <m:r>
                                <a:rPr lang="en-US" b="0" i="1" smtClean="0">
                                  <a:latin typeface="Cambria Math" panose="02040503050406030204" pitchFamily="18" charset="0"/>
                                </a:rPr>
                                <m:t>1</m:t>
                              </m:r>
                            </m:den>
                          </m:f>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𝑓𝐼𝑛𝑛𝑒𝑟𝑅𝑎𝑑𝑖𝑢𝑠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𝑓𝐻𝑒𝑖𝑔h𝑡</m:t>
                          </m:r>
                        </m:e>
                      </m:d>
                      <m:r>
                        <a:rPr lang="en-US" b="0"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𝒆𝒙𝒑</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𝟒</m:t>
                          </m:r>
                          <m:r>
                            <a:rPr lang="en-US" b="1" i="1">
                              <a:latin typeface="Cambria Math" panose="02040503050406030204" pitchFamily="18" charset="0"/>
                              <a:ea typeface="Cambria Math" panose="02040503050406030204" pitchFamily="18" charset="0"/>
                            </a:rPr>
                            <m:t>𝒉</m:t>
                          </m:r>
                        </m:e>
                      </m:d>
                    </m:oMath>
                  </m:oMathPara>
                </a14:m>
                <a:endParaRPr lang="es-ES"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2609850" y="5315370"/>
                <a:ext cx="9180590" cy="990720"/>
              </a:xfrm>
              <a:prstGeom prst="rect">
                <a:avLst/>
              </a:prstGeom>
              <a:blipFill rotWithShape="0">
                <a:blip r:embed="rId7"/>
                <a:stretch>
                  <a:fillRect/>
                </a:stretch>
              </a:blipFill>
            </p:spPr>
            <p:txBody>
              <a:bodyPr/>
              <a:lstStyle/>
              <a:p>
                <a:r>
                  <a:rPr lang="es-ES">
                    <a:noFill/>
                  </a:rPr>
                  <a:t> </a:t>
                </a:r>
              </a:p>
            </p:txBody>
          </p:sp>
        </mc:Fallback>
      </mc:AlternateContent>
      <p:sp>
        <p:nvSpPr>
          <p:cNvPr id="20" name="Cerrar llave 19"/>
          <p:cNvSpPr/>
          <p:nvPr/>
        </p:nvSpPr>
        <p:spPr>
          <a:xfrm rot="5400000">
            <a:off x="11086876" y="5524279"/>
            <a:ext cx="114298" cy="1105349"/>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CuadroTexto 21"/>
          <p:cNvSpPr txBox="1"/>
          <p:nvPr/>
        </p:nvSpPr>
        <p:spPr>
          <a:xfrm>
            <a:off x="9791703" y="6238195"/>
            <a:ext cx="2193229" cy="307777"/>
          </a:xfrm>
          <a:prstGeom prst="rect">
            <a:avLst/>
          </a:prstGeom>
          <a:noFill/>
        </p:spPr>
        <p:txBody>
          <a:bodyPr wrap="none" rtlCol="0">
            <a:spAutoFit/>
          </a:bodyPr>
          <a:lstStyle/>
          <a:p>
            <a:r>
              <a:rPr lang="en-US" sz="1400" i="1" dirty="0" smtClean="0">
                <a:latin typeface="Roboto" panose="02000000000000000000" pitchFamily="2" charset="0"/>
                <a:ea typeface="Roboto" panose="02000000000000000000" pitchFamily="2" charset="0"/>
              </a:rPr>
              <a:t>From first approximation</a:t>
            </a:r>
            <a:endParaRPr lang="es-ES" sz="1400" i="1" dirty="0">
              <a:latin typeface="Roboto" panose="02000000000000000000" pitchFamily="2" charset="0"/>
              <a:ea typeface="Roboto" panose="02000000000000000000" pitchFamily="2" charset="0"/>
            </a:endParaRPr>
          </a:p>
        </p:txBody>
      </p:sp>
      <p:cxnSp>
        <p:nvCxnSpPr>
          <p:cNvPr id="24" name="Conector recto 23"/>
          <p:cNvCxnSpPr/>
          <p:nvPr/>
        </p:nvCxnSpPr>
        <p:spPr>
          <a:xfrm flipH="1">
            <a:off x="3028950" y="2314575"/>
            <a:ext cx="252412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flipV="1">
            <a:off x="3028950" y="1514475"/>
            <a:ext cx="0" cy="8001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3028950" y="1514475"/>
            <a:ext cx="1262062" cy="0"/>
          </a:xfrm>
          <a:prstGeom prst="line">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uadroTexto 29"/>
              <p:cNvSpPr txBox="1"/>
              <p:nvPr/>
            </p:nvSpPr>
            <p:spPr>
              <a:xfrm>
                <a:off x="4366409" y="1375975"/>
                <a:ext cx="1381147" cy="264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sz="1400" i="1" smtClean="0">
                              <a:latin typeface="Cambria Math" panose="02040503050406030204" pitchFamily="18" charset="0"/>
                            </a:rPr>
                          </m:ctrlPr>
                        </m:dPr>
                        <m:e>
                          <m:acc>
                            <m:accPr>
                              <m:chr m:val="⃗"/>
                              <m:ctrlPr>
                                <a:rPr lang="es-ES" sz="1400" i="1" smtClean="0">
                                  <a:latin typeface="Cambria Math" panose="02040503050406030204" pitchFamily="18" charset="0"/>
                                </a:rPr>
                              </m:ctrlPr>
                            </m:accPr>
                            <m:e>
                              <m:r>
                                <a:rPr lang="en-US" sz="1400" i="1">
                                  <a:latin typeface="Cambria Math" panose="02040503050406030204" pitchFamily="18" charset="0"/>
                                </a:rPr>
                                <m:t>𝑣</m:t>
                              </m:r>
                              <m:r>
                                <a:rPr lang="en-US" sz="1400" i="1">
                                  <a:latin typeface="Cambria Math" panose="02040503050406030204" pitchFamily="18" charset="0"/>
                                </a:rPr>
                                <m:t>3</m:t>
                              </m:r>
                              <m:r>
                                <a:rPr lang="en-US" sz="1400" i="1">
                                  <a:latin typeface="Cambria Math" panose="02040503050406030204" pitchFamily="18" charset="0"/>
                                </a:rPr>
                                <m:t>𝑆𝑎𝑚𝑝𝑙𝑒𝑃𝑜𝑖𝑛𝑡</m:t>
                              </m:r>
                            </m:e>
                          </m:acc>
                        </m:e>
                      </m:d>
                    </m:oMath>
                  </m:oMathPara>
                </a14:m>
                <a:endParaRPr lang="es-ES" sz="1400" dirty="0"/>
              </a:p>
            </p:txBody>
          </p:sp>
        </mc:Choice>
        <mc:Fallback xmlns="">
          <p:sp>
            <p:nvSpPr>
              <p:cNvPr id="30" name="CuadroTexto 29"/>
              <p:cNvSpPr txBox="1">
                <a:spLocks noRot="1" noChangeAspect="1" noMove="1" noResize="1" noEditPoints="1" noAdjustHandles="1" noChangeArrowheads="1" noChangeShapeType="1" noTextEdit="1"/>
              </p:cNvSpPr>
              <p:nvPr/>
            </p:nvSpPr>
            <p:spPr>
              <a:xfrm>
                <a:off x="4366409" y="1375975"/>
                <a:ext cx="1381147" cy="264560"/>
              </a:xfrm>
              <a:prstGeom prst="rect">
                <a:avLst/>
              </a:prstGeom>
              <a:blipFill rotWithShape="0">
                <a:blip r:embed="rId8"/>
                <a:stretch>
                  <a:fillRect b="-23256"/>
                </a:stretch>
              </a:blipFill>
            </p:spPr>
            <p:txBody>
              <a:bodyPr/>
              <a:lstStyle/>
              <a:p>
                <a:r>
                  <a:rPr lang="es-ES">
                    <a:noFill/>
                  </a:rPr>
                  <a:t> </a:t>
                </a:r>
              </a:p>
            </p:txBody>
          </p:sp>
        </mc:Fallback>
      </mc:AlternateContent>
      <p:sp>
        <p:nvSpPr>
          <p:cNvPr id="33" name="Cerrar llave 32"/>
          <p:cNvSpPr/>
          <p:nvPr/>
        </p:nvSpPr>
        <p:spPr>
          <a:xfrm rot="5400000" flipH="1">
            <a:off x="3699332" y="955611"/>
            <a:ext cx="275703" cy="3412732"/>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7" name="Conector recto 36"/>
          <p:cNvCxnSpPr/>
          <p:nvPr/>
        </p:nvCxnSpPr>
        <p:spPr>
          <a:xfrm>
            <a:off x="1609725" y="2457450"/>
            <a:ext cx="2241549"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flipV="1">
            <a:off x="1609725" y="1047750"/>
            <a:ext cx="0" cy="14097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1609725" y="1047750"/>
            <a:ext cx="1343025"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CuadroTexto 43"/>
              <p:cNvSpPr txBox="1"/>
              <p:nvPr/>
            </p:nvSpPr>
            <p:spPr>
              <a:xfrm>
                <a:off x="2963447" y="942460"/>
                <a:ext cx="268368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𝑀𝑖𝑑𝑝𝑜𝑖𝑛𝑡</m:t>
                      </m:r>
                      <m:r>
                        <a:rPr lang="en-US" sz="1200" b="0" i="1" smtClean="0">
                          <a:latin typeface="Cambria Math" panose="02040503050406030204" pitchFamily="18" charset="0"/>
                        </a:rPr>
                        <m:t> </m:t>
                      </m:r>
                      <m:r>
                        <a:rPr lang="en-US" sz="1200" b="0" i="1" smtClean="0">
                          <a:latin typeface="Cambria Math" panose="02040503050406030204" pitchFamily="18" charset="0"/>
                        </a:rPr>
                        <m:t>𝑟𝑢𝑙𝑒</m:t>
                      </m:r>
                      <m:r>
                        <a:rPr lang="en-US" sz="1200" b="0" i="1" smtClean="0">
                          <a:latin typeface="Cambria Math" panose="02040503050406030204" pitchFamily="18" charset="0"/>
                        </a:rPr>
                        <m:t> </m:t>
                      </m:r>
                      <m:r>
                        <a:rPr lang="en-US" sz="1200" b="0" i="1" smtClean="0">
                          <a:latin typeface="Cambria Math" panose="02040503050406030204" pitchFamily="18" charset="0"/>
                        </a:rPr>
                        <m:t>𝑖𝑛𝑡𝑒𝑔𝑟𝑎𝑙</m:t>
                      </m:r>
                      <m:r>
                        <a:rPr lang="en-US" sz="1200" b="0" i="1" smtClean="0">
                          <a:latin typeface="Cambria Math" panose="02040503050406030204" pitchFamily="18" charset="0"/>
                        </a:rPr>
                        <m:t> </m:t>
                      </m:r>
                      <m:r>
                        <a:rPr lang="en-US" sz="1200" b="0" i="1" smtClean="0">
                          <a:latin typeface="Cambria Math" panose="02040503050406030204" pitchFamily="18" charset="0"/>
                        </a:rPr>
                        <m:t>𝑎𝑝𝑝𝑟𝑜𝑥𝑖𝑚𝑎𝑡𝑖𝑜𝑛</m:t>
                      </m:r>
                    </m:oMath>
                  </m:oMathPara>
                </a14:m>
                <a:endParaRPr lang="es-ES" sz="1200" dirty="0"/>
              </a:p>
            </p:txBody>
          </p:sp>
        </mc:Choice>
        <mc:Fallback xmlns="">
          <p:sp>
            <p:nvSpPr>
              <p:cNvPr id="44" name="CuadroTexto 43"/>
              <p:cNvSpPr txBox="1">
                <a:spLocks noRot="1" noChangeAspect="1" noMove="1" noResize="1" noEditPoints="1" noAdjustHandles="1" noChangeArrowheads="1" noChangeShapeType="1" noTextEdit="1"/>
              </p:cNvSpPr>
              <p:nvPr/>
            </p:nvSpPr>
            <p:spPr>
              <a:xfrm>
                <a:off x="2963447" y="942460"/>
                <a:ext cx="2683683" cy="184666"/>
              </a:xfrm>
              <a:prstGeom prst="rect">
                <a:avLst/>
              </a:prstGeom>
              <a:blipFill rotWithShape="0">
                <a:blip r:embed="rId9"/>
                <a:stretch>
                  <a:fillRect l="-1591" t="-6667" r="-1364" b="-33333"/>
                </a:stretch>
              </a:blipFill>
            </p:spPr>
            <p:txBody>
              <a:bodyPr/>
              <a:lstStyle/>
              <a:p>
                <a:r>
                  <a:rPr lang="es-ES">
                    <a:noFill/>
                  </a:rPr>
                  <a:t> </a:t>
                </a:r>
              </a:p>
            </p:txBody>
          </p:sp>
        </mc:Fallback>
      </mc:AlternateContent>
    </p:spTree>
    <p:extLst>
      <p:ext uri="{BB962C8B-B14F-4D97-AF65-F5344CB8AC3E}">
        <p14:creationId xmlns:p14="http://schemas.microsoft.com/office/powerpoint/2010/main" val="20792909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9420" t="30185" r="43799" b="60926"/>
          <a:stretch/>
        </p:blipFill>
        <p:spPr>
          <a:xfrm>
            <a:off x="2056209" y="2364691"/>
            <a:ext cx="8646585" cy="965200"/>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3601584" y="3895725"/>
                <a:ext cx="4516814" cy="512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𝑣</m:t>
                              </m:r>
                            </m:e>
                          </m:acc>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num>
                                <m:den>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r>
                                    <a:rPr lang="en-US"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𝑣</m:t>
                                          </m:r>
                                        </m:e>
                                      </m:acc>
                                    </m:e>
                                  </m:d>
                                </m:den>
                              </m:f>
                            </m:e>
                          </m:func>
                        </m:e>
                      </m:func>
                    </m:oMath>
                  </m:oMathPara>
                </a14:m>
                <a:endParaRPr lang="es-ES" dirty="0"/>
              </a:p>
            </p:txBody>
          </p:sp>
        </mc:Choice>
        <mc:Fallback xmlns="">
          <p:sp>
            <p:nvSpPr>
              <p:cNvPr id="3" name="CuadroTexto 2"/>
              <p:cNvSpPr txBox="1">
                <a:spLocks noRot="1" noChangeAspect="1" noMove="1" noResize="1" noEditPoints="1" noAdjustHandles="1" noChangeArrowheads="1" noChangeShapeType="1" noTextEdit="1"/>
              </p:cNvSpPr>
              <p:nvPr/>
            </p:nvSpPr>
            <p:spPr>
              <a:xfrm>
                <a:off x="3601584" y="3895725"/>
                <a:ext cx="4516814" cy="512000"/>
              </a:xfrm>
              <a:prstGeom prst="rect">
                <a:avLst/>
              </a:prstGeom>
              <a:blipFill rotWithShape="0">
                <a:blip r:embed="rId5"/>
                <a:stretch>
                  <a:fillRect b="-11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3181350" y="4973559"/>
                <a:ext cx="5591175" cy="646331"/>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3</m:t>
                    </m:r>
                    <m:r>
                      <a:rPr lang="en-US" b="0" i="1" smtClean="0">
                        <a:latin typeface="Cambria Math" panose="02040503050406030204" pitchFamily="18" charset="0"/>
                      </a:rPr>
                      <m:t>𝐿𝑖𝑔h𝑡𝑃𝑜𝑠</m:t>
                    </m:r>
                  </m:oMath>
                </a14:m>
                <a:r>
                  <a:rPr lang="en-US" dirty="0" smtClean="0"/>
                  <a:t> is actually the direction of light (normalized), </a:t>
                </a:r>
              </a:p>
              <a:p>
                <a:pPr algn="ct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3</m:t>
                    </m:r>
                    <m:r>
                      <a:rPr lang="en-US" b="0" i="1" smtClean="0">
                        <a:latin typeface="Cambria Math" panose="02040503050406030204" pitchFamily="18" charset="0"/>
                      </a:rPr>
                      <m:t>𝑅𝑎𝑦</m:t>
                    </m:r>
                  </m:oMath>
                </a14:m>
                <a:r>
                  <a:rPr lang="en-US" dirty="0" smtClean="0"/>
                  <a:t> is also normalized</a:t>
                </a:r>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3181350" y="4973559"/>
                <a:ext cx="5591175" cy="646331"/>
              </a:xfrm>
              <a:prstGeom prst="rect">
                <a:avLst/>
              </a:prstGeom>
              <a:blipFill rotWithShape="0">
                <a:blip r:embed="rId6"/>
                <a:stretch>
                  <a:fillRect l="-218" t="-5660" r="-1418" b="-14151"/>
                </a:stretch>
              </a:blipFill>
            </p:spPr>
            <p:txBody>
              <a:bodyPr/>
              <a:lstStyle/>
              <a:p>
                <a:r>
                  <a:rPr lang="es-ES">
                    <a:noFill/>
                  </a:rPr>
                  <a:t> </a:t>
                </a:r>
              </a:p>
            </p:txBody>
          </p:sp>
        </mc:Fallback>
      </mc:AlternateContent>
    </p:spTree>
    <p:extLst>
      <p:ext uri="{BB962C8B-B14F-4D97-AF65-F5344CB8AC3E}">
        <p14:creationId xmlns:p14="http://schemas.microsoft.com/office/powerpoint/2010/main" val="31149092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9093" t="39630" r="27479" b="53519"/>
          <a:stretch/>
        </p:blipFill>
        <p:spPr>
          <a:xfrm>
            <a:off x="1574799" y="2844800"/>
            <a:ext cx="9205099" cy="584200"/>
          </a:xfrm>
          <a:prstGeom prst="rect">
            <a:avLst/>
          </a:prstGeom>
        </p:spPr>
      </p:pic>
      <mc:AlternateContent xmlns:mc="http://schemas.openxmlformats.org/markup-compatibility/2006" xmlns:a14="http://schemas.microsoft.com/office/drawing/2010/main">
        <mc:Choice Requires="a14">
          <p:sp>
            <p:nvSpPr>
              <p:cNvPr id="5" name="CuadroTexto 4"/>
              <p:cNvSpPr txBox="1"/>
              <p:nvPr/>
            </p:nvSpPr>
            <p:spPr>
              <a:xfrm>
                <a:off x="3036338" y="4272349"/>
                <a:ext cx="5972597" cy="866263"/>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𝑓𝑆𝑐𝑎𝑡𝑡𝑒𝑟</m:t>
                    </m:r>
                    <m:r>
                      <a:rPr lang="en-US" sz="2400" b="0" i="1" smtClean="0">
                        <a:latin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𝑃</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𝑐</m:t>
                            </m:r>
                          </m:sub>
                        </m:sSub>
                      </m:sup>
                      <m:e>
                        <m:r>
                          <a:rPr lang="en-US" sz="2400" i="1">
                            <a:latin typeface="Cambria Math" panose="02040503050406030204" pitchFamily="18" charset="0"/>
                            <a:ea typeface="Cambria Math" panose="02040503050406030204" pitchFamily="18" charset="0"/>
                          </a:rPr>
                          <m:t>𝑒𝑥𝑝</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𝑜</m:t>
                                    </m:r>
                                  </m:sub>
                                </m:sSub>
                              </m:den>
                            </m:f>
                          </m:e>
                        </m:d>
                        <m:r>
                          <a:rPr lang="en-US" sz="2400" i="1">
                            <a:latin typeface="Cambria Math" panose="02040503050406030204" pitchFamily="18" charset="0"/>
                            <a:ea typeface="Cambria Math" panose="02040503050406030204" pitchFamily="18" charset="0"/>
                          </a:rPr>
                          <m:t>𝑑𝑠</m:t>
                        </m:r>
                      </m:e>
                    </m:nary>
                  </m:oMath>
                </a14:m>
                <a:r>
                  <a:rPr lang="es-ES" sz="2400" dirty="0"/>
                  <a:t> + </a:t>
                </a:r>
                <a14:m>
                  <m:oMath xmlns:m="http://schemas.openxmlformats.org/officeDocument/2006/math">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𝑃</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𝑎</m:t>
                            </m:r>
                          </m:sub>
                        </m:sSub>
                      </m:sup>
                      <m:e>
                        <m:r>
                          <a:rPr lang="en-US" sz="2400" i="1">
                            <a:latin typeface="Cambria Math" panose="02040503050406030204" pitchFamily="18" charset="0"/>
                            <a:ea typeface="Cambria Math" panose="02040503050406030204" pitchFamily="18" charset="0"/>
                          </a:rPr>
                          <m:t>𝑒𝑥𝑝</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𝑜</m:t>
                                    </m:r>
                                  </m:sub>
                                </m:sSub>
                              </m:den>
                            </m:f>
                          </m:e>
                        </m:d>
                        <m:r>
                          <a:rPr lang="en-US" sz="2400" i="1">
                            <a:latin typeface="Cambria Math" panose="02040503050406030204" pitchFamily="18" charset="0"/>
                            <a:ea typeface="Cambria Math" panose="02040503050406030204" pitchFamily="18" charset="0"/>
                          </a:rPr>
                          <m:t>𝑑𝑠</m:t>
                        </m:r>
                      </m:e>
                    </m:nary>
                  </m:oMath>
                </a14:m>
                <a:endParaRPr lang="es-ES" sz="2400" dirty="0"/>
              </a:p>
              <a:p>
                <a:endParaRPr lang="es-E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3036338" y="4272349"/>
                <a:ext cx="5972597" cy="866263"/>
              </a:xfrm>
              <a:prstGeom prst="rect">
                <a:avLst/>
              </a:prstGeom>
              <a:blipFill rotWithShape="0">
                <a:blip r:embed="rId5"/>
                <a:stretch>
                  <a:fillRect l="-10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CuadroTexto 5"/>
              <p:cNvSpPr txBox="1"/>
              <p:nvPr/>
            </p:nvSpPr>
            <p:spPr>
              <a:xfrm>
                <a:off x="467481" y="1087227"/>
                <a:ext cx="4205062" cy="782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sSub>
                            <m:sSubPr>
                              <m:ctrlPr>
                                <a:rPr lang="es-E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𝜆</m:t>
                          </m:r>
                        </m:e>
                      </m:d>
                      <m:r>
                        <a:rPr lang="en-US">
                          <a:latin typeface="Cambria Math" panose="02040503050406030204" pitchFamily="18" charset="0"/>
                        </a:rPr>
                        <m:t>=</m:t>
                      </m:r>
                      <m:r>
                        <a:rPr lang="en-US" smtClean="0">
                          <a:solidFill>
                            <a:srgbClr val="FF0000"/>
                          </a:solidFill>
                          <a:latin typeface="Cambria Math" panose="02040503050406030204" pitchFamily="18" charset="0"/>
                        </a:rPr>
                        <m:t>4</m:t>
                      </m:r>
                      <m:r>
                        <m:rPr>
                          <m:sty m:val="p"/>
                        </m:rPr>
                        <a:rPr lang="el-GR" i="1">
                          <a:solidFill>
                            <a:srgbClr val="FF0000"/>
                          </a:solidFill>
                          <a:latin typeface="Cambria Math" panose="02040503050406030204" pitchFamily="18" charset="0"/>
                          <a:ea typeface="Cambria Math" panose="02040503050406030204" pitchFamily="18" charset="0"/>
                        </a:rPr>
                        <m:t>π</m:t>
                      </m:r>
                      <m:r>
                        <a:rPr lang="el-GR"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𝜆</m:t>
                          </m:r>
                        </m:e>
                      </m:d>
                      <m:r>
                        <a:rPr lang="en-US" i="1">
                          <a:solidFill>
                            <a:srgbClr val="FF0000"/>
                          </a:solidFill>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𝑁</m:t>
                          </m:r>
                        </m:sup>
                        <m:e>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𝑜</m:t>
                                      </m:r>
                                    </m:sub>
                                  </m:sSub>
                                </m:den>
                              </m:f>
                            </m:e>
                          </m:d>
                          <m:r>
                            <a:rPr lang="en-US" i="1">
                              <a:latin typeface="Cambria Math" panose="02040503050406030204" pitchFamily="18" charset="0"/>
                              <a:ea typeface="Cambria Math" panose="02040503050406030204" pitchFamily="18" charset="0"/>
                            </a:rPr>
                            <m:t>𝑑𝑠</m:t>
                          </m:r>
                        </m:e>
                      </m:nary>
                    </m:oMath>
                  </m:oMathPara>
                </a14:m>
                <a:endParaRPr lang="es-ES" dirty="0"/>
              </a:p>
            </p:txBody>
          </p:sp>
        </mc:Choice>
        <mc:Fallback xmlns="">
          <p:sp>
            <p:nvSpPr>
              <p:cNvPr id="6" name="CuadroTexto 5"/>
              <p:cNvSpPr txBox="1">
                <a:spLocks noRot="1" noChangeAspect="1" noMove="1" noResize="1" noEditPoints="1" noAdjustHandles="1" noChangeArrowheads="1" noChangeShapeType="1" noTextEdit="1"/>
              </p:cNvSpPr>
              <p:nvPr/>
            </p:nvSpPr>
            <p:spPr>
              <a:xfrm>
                <a:off x="467481" y="1087227"/>
                <a:ext cx="4205062" cy="782907"/>
              </a:xfrm>
              <a:prstGeom prst="rect">
                <a:avLst/>
              </a:prstGeom>
              <a:blipFill rotWithShape="0">
                <a:blip r:embed="rId6"/>
                <a:stretch>
                  <a:fillRect/>
                </a:stretch>
              </a:blipFill>
            </p:spPr>
            <p:txBody>
              <a:bodyPr/>
              <a:lstStyle/>
              <a:p>
                <a:r>
                  <a:rPr lang="es-ES">
                    <a:noFill/>
                  </a:rPr>
                  <a:t> </a:t>
                </a:r>
              </a:p>
            </p:txBody>
          </p:sp>
        </mc:Fallback>
      </mc:AlternateContent>
      <p:sp>
        <p:nvSpPr>
          <p:cNvPr id="7" name="CuadroTexto 6"/>
          <p:cNvSpPr txBox="1"/>
          <p:nvPr/>
        </p:nvSpPr>
        <p:spPr>
          <a:xfrm>
            <a:off x="1858812" y="639551"/>
            <a:ext cx="1710926" cy="369332"/>
          </a:xfrm>
          <a:prstGeom prst="rect">
            <a:avLst/>
          </a:prstGeom>
          <a:noFill/>
        </p:spPr>
        <p:txBody>
          <a:bodyPr wrap="square" rtlCol="0">
            <a:spAutoFit/>
          </a:bodyPr>
          <a:lstStyle/>
          <a:p>
            <a:r>
              <a:rPr lang="en-US" u="sng" dirty="0" smtClean="0"/>
              <a:t>Out-scattering</a:t>
            </a:r>
            <a:endParaRPr lang="es-ES" i="1" u="sng" dirty="0"/>
          </a:p>
        </p:txBody>
      </p:sp>
    </p:spTree>
    <p:extLst>
      <p:ext uri="{BB962C8B-B14F-4D97-AF65-F5344CB8AC3E}">
        <p14:creationId xmlns:p14="http://schemas.microsoft.com/office/powerpoint/2010/main" val="40353284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8114" t="46297" r="35095" b="47777"/>
          <a:stretch/>
        </p:blipFill>
        <p:spPr>
          <a:xfrm>
            <a:off x="952499" y="3117193"/>
            <a:ext cx="10172701" cy="623614"/>
          </a:xfrm>
          <a:prstGeom prst="rect">
            <a:avLst/>
          </a:prstGeom>
        </p:spPr>
      </p:pic>
      <p:sp>
        <p:nvSpPr>
          <p:cNvPr id="5" name="Cerrar llave 4"/>
          <p:cNvSpPr/>
          <p:nvPr/>
        </p:nvSpPr>
        <p:spPr>
          <a:xfrm rot="5400000">
            <a:off x="7445794" y="2129689"/>
            <a:ext cx="150532" cy="307170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6" name="Conector recto 5"/>
          <p:cNvCxnSpPr/>
          <p:nvPr/>
        </p:nvCxnSpPr>
        <p:spPr>
          <a:xfrm flipV="1">
            <a:off x="7518308" y="3740807"/>
            <a:ext cx="0" cy="995026"/>
          </a:xfrm>
          <a:prstGeom prst="line">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 name="Cerrar llave 6"/>
          <p:cNvSpPr/>
          <p:nvPr/>
        </p:nvSpPr>
        <p:spPr>
          <a:xfrm rot="5400000">
            <a:off x="9696016" y="3218766"/>
            <a:ext cx="150530" cy="893552"/>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8" name="Conector recto 7"/>
          <p:cNvCxnSpPr/>
          <p:nvPr/>
        </p:nvCxnSpPr>
        <p:spPr>
          <a:xfrm flipV="1">
            <a:off x="9768022" y="3740807"/>
            <a:ext cx="0" cy="995026"/>
          </a:xfrm>
          <a:prstGeom prst="line">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p:cNvSpPr txBox="1"/>
              <p:nvPr/>
            </p:nvSpPr>
            <p:spPr>
              <a:xfrm>
                <a:off x="924681" y="1410197"/>
                <a:ext cx="4205062" cy="782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sSub>
                            <m:sSubPr>
                              <m:ctrlPr>
                                <a:rPr lang="es-E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𝑏</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𝜆</m:t>
                          </m:r>
                        </m:e>
                      </m:d>
                      <m:r>
                        <a:rPr lang="en-US">
                          <a:latin typeface="Cambria Math" panose="02040503050406030204" pitchFamily="18" charset="0"/>
                        </a:rPr>
                        <m:t>=4</m:t>
                      </m:r>
                      <m:r>
                        <m:rPr>
                          <m:sty m:val="p"/>
                        </m:rPr>
                        <a:rPr lang="el-GR" i="1">
                          <a:latin typeface="Cambria Math" panose="02040503050406030204" pitchFamily="18" charset="0"/>
                          <a:ea typeface="Cambria Math" panose="02040503050406030204" pitchFamily="18" charset="0"/>
                        </a:rPr>
                        <m:t>π</m:t>
                      </m:r>
                      <m:r>
                        <a:rPr lang="el-G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𝑁</m:t>
                          </m:r>
                        </m:sup>
                        <m:e>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𝑜</m:t>
                                      </m:r>
                                    </m:sub>
                                  </m:sSub>
                                </m:den>
                              </m:f>
                            </m:e>
                          </m:d>
                          <m:r>
                            <a:rPr lang="en-US" i="1">
                              <a:latin typeface="Cambria Math" panose="02040503050406030204" pitchFamily="18" charset="0"/>
                              <a:ea typeface="Cambria Math" panose="02040503050406030204" pitchFamily="18" charset="0"/>
                            </a:rPr>
                            <m:t>𝑑𝑠</m:t>
                          </m:r>
                        </m:e>
                      </m:nary>
                    </m:oMath>
                  </m:oMathPara>
                </a14:m>
                <a:endParaRPr lang="es-ES" dirty="0"/>
              </a:p>
            </p:txBody>
          </p:sp>
        </mc:Choice>
        <mc:Fallback xmlns="">
          <p:sp>
            <p:nvSpPr>
              <p:cNvPr id="9" name="CuadroTexto 8"/>
              <p:cNvSpPr txBox="1">
                <a:spLocks noRot="1" noChangeAspect="1" noMove="1" noResize="1" noEditPoints="1" noAdjustHandles="1" noChangeArrowheads="1" noChangeShapeType="1" noTextEdit="1"/>
              </p:cNvSpPr>
              <p:nvPr/>
            </p:nvSpPr>
            <p:spPr>
              <a:xfrm>
                <a:off x="924681" y="1410197"/>
                <a:ext cx="4205062" cy="782907"/>
              </a:xfrm>
              <a:prstGeom prst="rect">
                <a:avLst/>
              </a:prstGeom>
              <a:blipFill rotWithShape="0">
                <a:blip r:embed="rId5"/>
                <a:stretch>
                  <a:fillRect/>
                </a:stretch>
              </a:blipFill>
            </p:spPr>
            <p:txBody>
              <a:bodyPr/>
              <a:lstStyle/>
              <a:p>
                <a:r>
                  <a:rPr lang="es-ES">
                    <a:noFill/>
                  </a:rPr>
                  <a:t> </a:t>
                </a:r>
              </a:p>
            </p:txBody>
          </p:sp>
        </mc:Fallback>
      </mc:AlternateContent>
      <p:sp>
        <p:nvSpPr>
          <p:cNvPr id="10" name="CuadroTexto 9"/>
          <p:cNvSpPr txBox="1"/>
          <p:nvPr/>
        </p:nvSpPr>
        <p:spPr>
          <a:xfrm>
            <a:off x="2316012" y="962521"/>
            <a:ext cx="1710926" cy="369332"/>
          </a:xfrm>
          <a:prstGeom prst="rect">
            <a:avLst/>
          </a:prstGeom>
          <a:noFill/>
        </p:spPr>
        <p:txBody>
          <a:bodyPr wrap="square" rtlCol="0">
            <a:spAutoFit/>
          </a:bodyPr>
          <a:lstStyle/>
          <a:p>
            <a:r>
              <a:rPr lang="en-US" u="sng" dirty="0" smtClean="0"/>
              <a:t>Out-scattering</a:t>
            </a:r>
            <a:endParaRPr lang="es-ES" i="1" u="sng" dirty="0"/>
          </a:p>
        </p:txBody>
      </p:sp>
      <p:sp>
        <p:nvSpPr>
          <p:cNvPr id="11" name="CuadroTexto 10"/>
          <p:cNvSpPr txBox="1"/>
          <p:nvPr/>
        </p:nvSpPr>
        <p:spPr>
          <a:xfrm>
            <a:off x="6396617" y="4794030"/>
            <a:ext cx="2394069" cy="923330"/>
          </a:xfrm>
          <a:prstGeom prst="rect">
            <a:avLst/>
          </a:prstGeom>
          <a:noFill/>
        </p:spPr>
        <p:txBody>
          <a:bodyPr wrap="square" rtlCol="0">
            <a:spAutoFit/>
          </a:bodyPr>
          <a:lstStyle/>
          <a:p>
            <a:r>
              <a:rPr lang="en-US" b="1" i="1" dirty="0" smtClean="0"/>
              <a:t>Rayleigh scattering coefficient</a:t>
            </a:r>
            <a:r>
              <a:rPr lang="en-US" dirty="0" smtClean="0"/>
              <a:t>, dependent on wavelength</a:t>
            </a:r>
            <a:endParaRPr lang="es-ES" i="1" dirty="0"/>
          </a:p>
        </p:txBody>
      </p:sp>
      <p:sp>
        <p:nvSpPr>
          <p:cNvPr id="12" name="CuadroTexto 11"/>
          <p:cNvSpPr txBox="1"/>
          <p:nvPr/>
        </p:nvSpPr>
        <p:spPr>
          <a:xfrm>
            <a:off x="9312743" y="4794030"/>
            <a:ext cx="1710926" cy="646331"/>
          </a:xfrm>
          <a:prstGeom prst="rect">
            <a:avLst/>
          </a:prstGeom>
          <a:noFill/>
        </p:spPr>
        <p:txBody>
          <a:bodyPr wrap="square" rtlCol="0">
            <a:spAutoFit/>
          </a:bodyPr>
          <a:lstStyle/>
          <a:p>
            <a:r>
              <a:rPr lang="en-US" b="1" i="1" dirty="0" smtClean="0"/>
              <a:t>Mie scattering </a:t>
            </a:r>
            <a:r>
              <a:rPr lang="en-US" b="1" i="1" dirty="0" err="1" smtClean="0"/>
              <a:t>coeffient</a:t>
            </a:r>
            <a:endParaRPr lang="es-ES" i="1" u="sng" dirty="0"/>
          </a:p>
        </p:txBody>
      </p:sp>
      <p:sp>
        <p:nvSpPr>
          <p:cNvPr id="13" name="CuadroTexto 12"/>
          <p:cNvSpPr txBox="1"/>
          <p:nvPr/>
        </p:nvSpPr>
        <p:spPr>
          <a:xfrm>
            <a:off x="7264848" y="1862944"/>
            <a:ext cx="1710926" cy="369332"/>
          </a:xfrm>
          <a:prstGeom prst="rect">
            <a:avLst/>
          </a:prstGeom>
          <a:noFill/>
        </p:spPr>
        <p:txBody>
          <a:bodyPr wrap="square" rtlCol="0">
            <a:spAutoFit/>
          </a:bodyPr>
          <a:lstStyle/>
          <a:p>
            <a:r>
              <a:rPr lang="en-US" u="sng" dirty="0" smtClean="0"/>
              <a:t>In-scattering</a:t>
            </a:r>
            <a:endParaRPr lang="es-ES" i="1" u="sng" dirty="0"/>
          </a:p>
        </p:txBody>
      </p:sp>
      <mc:AlternateContent xmlns:mc="http://schemas.openxmlformats.org/markup-compatibility/2006" xmlns:a14="http://schemas.microsoft.com/office/drawing/2010/main">
        <mc:Choice Requires="a14">
          <p:sp>
            <p:nvSpPr>
              <p:cNvPr id="14" name="CuadroTexto 13"/>
              <p:cNvSpPr txBox="1"/>
              <p:nvPr/>
            </p:nvSpPr>
            <p:spPr>
              <a:xfrm>
                <a:off x="3807525" y="2358535"/>
                <a:ext cx="8384475" cy="622350"/>
              </a:xfrm>
              <a:prstGeom prst="rect">
                <a:avLst/>
              </a:prstGeom>
              <a:noFill/>
            </p:spPr>
            <p:txBody>
              <a:bodyPr wrap="none" lIns="0" tIns="0" rIns="0" bIns="0" rtlCol="0">
                <a:spAutoFit/>
              </a:bodyPr>
              <a:lstStyle/>
              <a:p>
                <a14:m>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𝑣</m:t>
                        </m:r>
                      </m:sub>
                    </m:sSub>
                    <m:d>
                      <m:dPr>
                        <m:ctrlPr>
                          <a:rPr lang="es-ES" i="1" smtClean="0">
                            <a:latin typeface="Cambria Math" panose="02040503050406030204" pitchFamily="18" charset="0"/>
                          </a:rPr>
                        </m:ctrlPr>
                      </m:dPr>
                      <m:e>
                        <m:r>
                          <a:rPr lang="es-ES" i="1" smtClean="0">
                            <a:latin typeface="Cambria Math" panose="02040503050406030204" pitchFamily="18" charset="0"/>
                            <a:ea typeface="Cambria Math" panose="02040503050406030204" pitchFamily="18" charset="0"/>
                          </a:rPr>
                          <m:t>𝜆</m:t>
                        </m:r>
                      </m:e>
                    </m:d>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𝑁</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𝑒𝑥𝑝</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𝑜</m:t>
                                        </m:r>
                                      </m:sub>
                                    </m:sSub>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𝑒𝑥𝑝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e>
                                </m:d>
                              </m:e>
                            </m:d>
                          </m:e>
                        </m:d>
                        <m:r>
                          <a:rPr lang="en-US" b="0" i="1" smtClean="0">
                            <a:latin typeface="Cambria Math" panose="02040503050406030204" pitchFamily="18" charset="0"/>
                            <a:ea typeface="Cambria Math" panose="02040503050406030204" pitchFamily="18" charset="0"/>
                          </a:rPr>
                          <m:t>𝑑𝑠</m:t>
                        </m:r>
                      </m:e>
                    </m:nary>
                  </m:oMath>
                </a14:m>
                <a:r>
                  <a:rPr lang="es-ES" dirty="0" smtClean="0"/>
                  <a:t> </a:t>
                </a:r>
                <a:endParaRPr lang="es-ES"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3807525" y="2358535"/>
                <a:ext cx="8384475" cy="622350"/>
              </a:xfrm>
              <a:prstGeom prst="rect">
                <a:avLst/>
              </a:prstGeom>
              <a:blipFill rotWithShape="0">
                <a:blip r:embed="rId6"/>
                <a:stretch>
                  <a:fillRect/>
                </a:stretch>
              </a:blipFill>
            </p:spPr>
            <p:txBody>
              <a:bodyPr/>
              <a:lstStyle/>
              <a:p>
                <a:r>
                  <a:rPr lang="es-ES">
                    <a:noFill/>
                  </a:rPr>
                  <a:t> </a:t>
                </a:r>
              </a:p>
            </p:txBody>
          </p:sp>
        </mc:Fallback>
      </mc:AlternateContent>
      <p:sp>
        <p:nvSpPr>
          <p:cNvPr id="15" name="Cerrar llave 14"/>
          <p:cNvSpPr/>
          <p:nvPr/>
        </p:nvSpPr>
        <p:spPr>
          <a:xfrm rot="5400000">
            <a:off x="4937558" y="3143192"/>
            <a:ext cx="150532" cy="1044697"/>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6" name="Conector recto 15"/>
          <p:cNvCxnSpPr/>
          <p:nvPr/>
        </p:nvCxnSpPr>
        <p:spPr>
          <a:xfrm flipV="1">
            <a:off x="2975336" y="4194629"/>
            <a:ext cx="0" cy="541204"/>
          </a:xfrm>
          <a:prstGeom prst="line">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uadroTexto 17"/>
              <p:cNvSpPr txBox="1"/>
              <p:nvPr/>
            </p:nvSpPr>
            <p:spPr>
              <a:xfrm>
                <a:off x="1504768" y="4896237"/>
                <a:ext cx="3333413" cy="441916"/>
              </a:xfrm>
              <a:prstGeom prst="rect">
                <a:avLst/>
              </a:prstGeom>
              <a:noFill/>
            </p:spPr>
            <p:txBody>
              <a:bodyPr wrap="none" lIns="0" tIns="0" rIns="0" bIns="0" rtlCol="0">
                <a:spAutoFit/>
              </a:bodyPr>
              <a:lstStyle/>
              <a:p>
                <a14:m>
                  <m:oMath xmlns:m="http://schemas.openxmlformats.org/officeDocument/2006/math">
                    <m:nary>
                      <m:naryPr>
                        <m:chr m:val="∑"/>
                        <m:ctrlPr>
                          <a:rPr lang="en-US"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𝑃</m:t>
                        </m:r>
                      </m:sub>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𝑐</m:t>
                            </m:r>
                          </m:sub>
                        </m:sSub>
                      </m:sup>
                      <m:e>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𝑜</m:t>
                                    </m:r>
                                  </m:sub>
                                </m:sSub>
                              </m:den>
                            </m:f>
                          </m:e>
                        </m:d>
                        <m:r>
                          <a:rPr lang="en-US" i="1">
                            <a:latin typeface="Cambria Math" panose="02040503050406030204" pitchFamily="18" charset="0"/>
                            <a:ea typeface="Cambria Math" panose="02040503050406030204" pitchFamily="18" charset="0"/>
                          </a:rPr>
                          <m:t>𝑑𝑠</m:t>
                        </m:r>
                      </m:e>
                    </m:nary>
                  </m:oMath>
                </a14:m>
                <a:r>
                  <a:rPr lang="es-ES" dirty="0" smtClean="0"/>
                  <a:t> + </a:t>
                </a:r>
                <a14:m>
                  <m:oMath xmlns:m="http://schemas.openxmlformats.org/officeDocument/2006/math">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𝑃</m:t>
                        </m:r>
                      </m:sub>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𝑎</m:t>
                            </m:r>
                          </m:sub>
                        </m:sSub>
                      </m:sup>
                      <m:e>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𝑜</m:t>
                                    </m:r>
                                  </m:sub>
                                </m:sSub>
                              </m:den>
                            </m:f>
                          </m:e>
                        </m:d>
                        <m:r>
                          <a:rPr lang="en-US" i="1">
                            <a:latin typeface="Cambria Math" panose="02040503050406030204" pitchFamily="18" charset="0"/>
                            <a:ea typeface="Cambria Math" panose="02040503050406030204" pitchFamily="18" charset="0"/>
                          </a:rPr>
                          <m:t>𝑑𝑠</m:t>
                        </m:r>
                      </m:e>
                    </m:nary>
                  </m:oMath>
                </a14:m>
                <a:endParaRPr lang="es-ES"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1504768" y="4896237"/>
                <a:ext cx="3333413" cy="441916"/>
              </a:xfrm>
              <a:prstGeom prst="rect">
                <a:avLst/>
              </a:prstGeom>
              <a:blipFill rotWithShape="0">
                <a:blip r:embed="rId7"/>
                <a:stretch>
                  <a:fillRect l="-12980" t="-93151" b="-143836"/>
                </a:stretch>
              </a:blipFill>
            </p:spPr>
            <p:txBody>
              <a:bodyPr/>
              <a:lstStyle/>
              <a:p>
                <a:r>
                  <a:rPr lang="es-ES">
                    <a:noFill/>
                  </a:rPr>
                  <a:t> </a:t>
                </a:r>
              </a:p>
            </p:txBody>
          </p:sp>
        </mc:Fallback>
      </mc:AlternateContent>
      <p:cxnSp>
        <p:nvCxnSpPr>
          <p:cNvPr id="20" name="Conector recto 19"/>
          <p:cNvCxnSpPr/>
          <p:nvPr/>
        </p:nvCxnSpPr>
        <p:spPr>
          <a:xfrm>
            <a:off x="2959589" y="4194629"/>
            <a:ext cx="205323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flipV="1">
            <a:off x="5012824" y="3740807"/>
            <a:ext cx="0" cy="45382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829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5504" t="52408" r="44561" b="31297"/>
          <a:stretch/>
        </p:blipFill>
        <p:spPr>
          <a:xfrm>
            <a:off x="2000249" y="2647950"/>
            <a:ext cx="8147773" cy="1562100"/>
          </a:xfrm>
          <a:prstGeom prst="rect">
            <a:avLst/>
          </a:prstGeom>
        </p:spPr>
      </p:pic>
      <mc:AlternateContent xmlns:mc="http://schemas.openxmlformats.org/markup-compatibility/2006" xmlns:a14="http://schemas.microsoft.com/office/drawing/2010/main">
        <mc:Choice Requires="a14">
          <p:sp>
            <p:nvSpPr>
              <p:cNvPr id="3" name="CuadroTexto 2"/>
              <p:cNvSpPr txBox="1"/>
              <p:nvPr/>
            </p:nvSpPr>
            <p:spPr>
              <a:xfrm>
                <a:off x="2476499" y="1171575"/>
                <a:ext cx="6709016" cy="782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3</m:t>
                      </m:r>
                      <m:r>
                        <a:rPr lang="en-US" b="0" i="1" smtClean="0">
                          <a:latin typeface="Cambria Math" panose="02040503050406030204" pitchFamily="18" charset="0"/>
                        </a:rPr>
                        <m:t>𝐹𝑟𝑜𝑛𝑡𝐶𝑜𝑙𝑜𝑟</m:t>
                      </m:r>
                      <m:r>
                        <a:rPr lang="en-US" b="0" i="1" smtClean="0">
                          <a:latin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𝑁</m:t>
                          </m:r>
                        </m:sup>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𝑜</m:t>
                                          </m:r>
                                        </m:sub>
                                      </m:sSub>
                                    </m:den>
                                  </m:f>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𝑒𝑥𝑝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𝑃</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e>
                                  </m:d>
                                </m:e>
                              </m:d>
                            </m:e>
                          </m:d>
                          <m:r>
                            <a:rPr lang="en-US" i="1">
                              <a:latin typeface="Cambria Math" panose="02040503050406030204" pitchFamily="18" charset="0"/>
                              <a:ea typeface="Cambria Math" panose="02040503050406030204" pitchFamily="18" charset="0"/>
                            </a:rPr>
                            <m:t>𝑑𝑠</m:t>
                          </m:r>
                        </m:e>
                      </m:nary>
                    </m:oMath>
                  </m:oMathPara>
                </a14:m>
                <a:endParaRPr lang="es-ES"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476499" y="1171575"/>
                <a:ext cx="6709016" cy="782907"/>
              </a:xfrm>
              <a:prstGeom prst="rect">
                <a:avLst/>
              </a:prstGeom>
              <a:blipFill rotWithShape="0">
                <a:blip r:embed="rId5"/>
                <a:stretch>
                  <a:fillRect/>
                </a:stretch>
              </a:blipFill>
            </p:spPr>
            <p:txBody>
              <a:bodyPr/>
              <a:lstStyle/>
              <a:p>
                <a:r>
                  <a:rPr lang="es-ES">
                    <a:noFill/>
                  </a:rPr>
                  <a:t> </a:t>
                </a:r>
              </a:p>
            </p:txBody>
          </p:sp>
        </mc:Fallback>
      </mc:AlternateContent>
      <p:sp>
        <p:nvSpPr>
          <p:cNvPr id="5" name="Cerrar llave 4"/>
          <p:cNvSpPr/>
          <p:nvPr/>
        </p:nvSpPr>
        <p:spPr>
          <a:xfrm rot="5400000">
            <a:off x="7227620" y="504829"/>
            <a:ext cx="188644" cy="2710665"/>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Cerrar llave 5"/>
          <p:cNvSpPr/>
          <p:nvPr/>
        </p:nvSpPr>
        <p:spPr>
          <a:xfrm rot="5400000">
            <a:off x="5208320" y="1541198"/>
            <a:ext cx="102920" cy="92949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errar llave 6"/>
          <p:cNvSpPr/>
          <p:nvPr/>
        </p:nvSpPr>
        <p:spPr>
          <a:xfrm rot="5400000" flipH="1">
            <a:off x="5248356" y="2120197"/>
            <a:ext cx="161863" cy="1274642"/>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Cerrar llave 7"/>
          <p:cNvSpPr/>
          <p:nvPr/>
        </p:nvSpPr>
        <p:spPr>
          <a:xfrm rot="5400000" flipH="1">
            <a:off x="6684620" y="2369794"/>
            <a:ext cx="190502" cy="74680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errar llave 8"/>
          <p:cNvSpPr/>
          <p:nvPr/>
        </p:nvSpPr>
        <p:spPr>
          <a:xfrm rot="5400000" flipH="1">
            <a:off x="8094320" y="1988794"/>
            <a:ext cx="190502" cy="1508808"/>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7" name="Conector recto 16"/>
          <p:cNvCxnSpPr>
            <a:stCxn id="6" idx="1"/>
          </p:cNvCxnSpPr>
          <p:nvPr/>
        </p:nvCxnSpPr>
        <p:spPr>
          <a:xfrm>
            <a:off x="5259780" y="2057403"/>
            <a:ext cx="1195" cy="26034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7800" y="2320925"/>
            <a:ext cx="151447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a:stCxn id="8" idx="1"/>
          </p:cNvCxnSpPr>
          <p:nvPr/>
        </p:nvCxnSpPr>
        <p:spPr>
          <a:xfrm flipV="1">
            <a:off x="6779871" y="2317750"/>
            <a:ext cx="5104" cy="33019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a:stCxn id="7" idx="1"/>
          </p:cNvCxnSpPr>
          <p:nvPr/>
        </p:nvCxnSpPr>
        <p:spPr>
          <a:xfrm flipV="1">
            <a:off x="5329288" y="2241550"/>
            <a:ext cx="1537" cy="43503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5330825" y="2241550"/>
            <a:ext cx="199707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a:endCxn id="5" idx="1"/>
          </p:cNvCxnSpPr>
          <p:nvPr/>
        </p:nvCxnSpPr>
        <p:spPr>
          <a:xfrm flipH="1" flipV="1">
            <a:off x="7321942" y="1954484"/>
            <a:ext cx="5958" cy="28706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a:stCxn id="9" idx="1"/>
          </p:cNvCxnSpPr>
          <p:nvPr/>
        </p:nvCxnSpPr>
        <p:spPr>
          <a:xfrm flipH="1" flipV="1">
            <a:off x="8186738" y="2317750"/>
            <a:ext cx="2833" cy="33019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8186738" y="2317750"/>
            <a:ext cx="2252662" cy="0"/>
          </a:xfrm>
          <a:prstGeom prst="line">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10503289" y="2059364"/>
            <a:ext cx="1350432" cy="646331"/>
          </a:xfrm>
          <a:prstGeom prst="rect">
            <a:avLst/>
          </a:prstGeom>
          <a:noFill/>
        </p:spPr>
        <p:txBody>
          <a:bodyPr wrap="square" rtlCol="0">
            <a:spAutoFit/>
          </a:bodyPr>
          <a:lstStyle/>
          <a:p>
            <a:r>
              <a:rPr lang="en-US" sz="1200" dirty="0" smtClean="0"/>
              <a:t>Length of the sampled segment, </a:t>
            </a:r>
            <a:r>
              <a:rPr lang="en-US" sz="1200" i="1" dirty="0" smtClean="0"/>
              <a:t>midpoint rule</a:t>
            </a:r>
            <a:endParaRPr lang="es-ES" sz="1200" i="1" dirty="0"/>
          </a:p>
        </p:txBody>
      </p:sp>
      <p:sp>
        <p:nvSpPr>
          <p:cNvPr id="37" name="Cerrar llave 36"/>
          <p:cNvSpPr/>
          <p:nvPr/>
        </p:nvSpPr>
        <p:spPr>
          <a:xfrm rot="5400000">
            <a:off x="5420454" y="3107561"/>
            <a:ext cx="150531" cy="1401370"/>
          </a:xfrm>
          <a:prstGeom prst="rightBrace">
            <a:avLst/>
          </a:prstGeom>
          <a:ln w="22225" cap="flat"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8" name="Conector recto 37"/>
          <p:cNvCxnSpPr/>
          <p:nvPr/>
        </p:nvCxnSpPr>
        <p:spPr>
          <a:xfrm flipV="1">
            <a:off x="5500823" y="3908490"/>
            <a:ext cx="0" cy="995026"/>
          </a:xfrm>
          <a:prstGeom prst="line">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4795034" y="4944746"/>
            <a:ext cx="1710926" cy="523220"/>
          </a:xfrm>
          <a:prstGeom prst="rect">
            <a:avLst/>
          </a:prstGeom>
          <a:noFill/>
        </p:spPr>
        <p:txBody>
          <a:bodyPr wrap="square" rtlCol="0">
            <a:spAutoFit/>
          </a:bodyPr>
          <a:lstStyle/>
          <a:p>
            <a:r>
              <a:rPr lang="en-US" sz="1400" dirty="0" smtClean="0"/>
              <a:t>Move towards the next sample point</a:t>
            </a:r>
            <a:endParaRPr lang="es-ES" sz="1400" i="1" dirty="0"/>
          </a:p>
        </p:txBody>
      </p:sp>
    </p:spTree>
    <p:extLst>
      <p:ext uri="{BB962C8B-B14F-4D97-AF65-F5344CB8AC3E}">
        <p14:creationId xmlns:p14="http://schemas.microsoft.com/office/powerpoint/2010/main" val="25228002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3872" t="74444" r="20843"/>
          <a:stretch/>
        </p:blipFill>
        <p:spPr>
          <a:xfrm>
            <a:off x="1676401" y="2552700"/>
            <a:ext cx="8788400" cy="1752600"/>
          </a:xfrm>
          <a:prstGeom prst="rect">
            <a:avLst/>
          </a:prstGeom>
        </p:spPr>
      </p:pic>
      <p:sp>
        <p:nvSpPr>
          <p:cNvPr id="5" name="Título 1"/>
          <p:cNvSpPr>
            <a:spLocks noGrp="1"/>
          </p:cNvSpPr>
          <p:nvPr>
            <p:ph type="title"/>
          </p:nvPr>
        </p:nvSpPr>
        <p:spPr>
          <a:xfrm>
            <a:off x="838760" y="953705"/>
            <a:ext cx="10515600" cy="1325563"/>
          </a:xfrm>
        </p:spPr>
        <p:txBody>
          <a:bodyPr>
            <a:normAutofit/>
          </a:bodyPr>
          <a:lstStyle/>
          <a:p>
            <a:pPr algn="ctr"/>
            <a:r>
              <a:rPr lang="en-US" sz="3600" dirty="0" smtClean="0">
                <a:latin typeface="Saira Condensed" panose="00000506000000000000" pitchFamily="2" charset="0"/>
              </a:rPr>
              <a:t>Finally…</a:t>
            </a:r>
            <a:endParaRPr lang="es-ES" sz="3600" dirty="0">
              <a:latin typeface="Saira Condensed" panose="00000506000000000000" pitchFamily="2" charset="0"/>
            </a:endParaRPr>
          </a:p>
        </p:txBody>
      </p:sp>
    </p:spTree>
    <p:extLst>
      <p:ext uri="{BB962C8B-B14F-4D97-AF65-F5344CB8AC3E}">
        <p14:creationId xmlns:p14="http://schemas.microsoft.com/office/powerpoint/2010/main" val="2491421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Fragment </a:t>
            </a:r>
            <a:r>
              <a:rPr lang="en-US" dirty="0" err="1" smtClean="0">
                <a:latin typeface="Saira Condensed" panose="00000506000000000000" pitchFamily="2" charset="0"/>
              </a:rPr>
              <a:t>Shader</a:t>
            </a:r>
            <a:endParaRPr lang="es-ES" dirty="0">
              <a:latin typeface="Saira Condensed" panose="00000506000000000000" pitchFamily="2" charset="0"/>
            </a:endParaRPr>
          </a:p>
        </p:txBody>
      </p:sp>
      <p:sp>
        <p:nvSpPr>
          <p:cNvPr id="3" name="Marcador de contenido 2"/>
          <p:cNvSpPr>
            <a:spLocks noGrp="1"/>
          </p:cNvSpPr>
          <p:nvPr>
            <p:ph idx="1"/>
          </p:nvPr>
        </p:nvSpPr>
        <p:spPr>
          <a:xfrm>
            <a:off x="838200" y="2871787"/>
            <a:ext cx="10515600" cy="4351338"/>
          </a:xfrm>
        </p:spPr>
        <p:txBody>
          <a:bodyPr/>
          <a:lstStyle/>
          <a:p>
            <a:r>
              <a:rPr lang="en-US" dirty="0" smtClean="0"/>
              <a:t>Phase function multiplication by varying Rayleigh and Mie colors outputted from </a:t>
            </a:r>
            <a:r>
              <a:rPr lang="en-US" dirty="0" err="1" smtClean="0"/>
              <a:t>vs</a:t>
            </a:r>
            <a:endParaRPr lang="es-ES" dirty="0"/>
          </a:p>
        </p:txBody>
      </p:sp>
    </p:spTree>
    <p:extLst>
      <p:ext uri="{BB962C8B-B14F-4D97-AF65-F5344CB8AC3E}">
        <p14:creationId xmlns:p14="http://schemas.microsoft.com/office/powerpoint/2010/main" val="17044188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Fragment </a:t>
            </a:r>
            <a:r>
              <a:rPr lang="en-US" dirty="0" err="1" smtClean="0">
                <a:latin typeface="Saira Condensed" panose="00000506000000000000" pitchFamily="2" charset="0"/>
              </a:rPr>
              <a:t>Shader</a:t>
            </a:r>
            <a:r>
              <a:rPr lang="en-US" dirty="0" smtClean="0">
                <a:latin typeface="Saira Condensed" panose="00000506000000000000" pitchFamily="2" charset="0"/>
              </a:rPr>
              <a:t>. </a:t>
            </a:r>
            <a:r>
              <a:rPr lang="en-US" dirty="0" err="1" smtClean="0">
                <a:latin typeface="Saira Condensed" panose="00000506000000000000" pitchFamily="2" charset="0"/>
              </a:rPr>
              <a:t>SkyFromAtmosphere-fs</a:t>
            </a:r>
            <a:endParaRPr lang="es-ES" dirty="0">
              <a:latin typeface="Saira Condensed" panose="00000506000000000000" pitchFamily="2"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600" y="1369266"/>
            <a:ext cx="9194800" cy="5488733"/>
          </a:xfrm>
          <a:prstGeom prst="rect">
            <a:avLst/>
          </a:prstGeom>
        </p:spPr>
      </p:pic>
    </p:spTree>
    <p:extLst>
      <p:ext uri="{BB962C8B-B14F-4D97-AF65-F5344CB8AC3E}">
        <p14:creationId xmlns:p14="http://schemas.microsoft.com/office/powerpoint/2010/main" val="12670694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15341513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t="9524" r="46523" b="4762"/>
          <a:stretch/>
        </p:blipFill>
        <p:spPr>
          <a:xfrm>
            <a:off x="6784172" y="1290995"/>
            <a:ext cx="3789236" cy="3416328"/>
          </a:xfrm>
          <a:prstGeom prst="rect">
            <a:avLst/>
          </a:prstGeom>
        </p:spPr>
      </p:pic>
      <p:pic>
        <p:nvPicPr>
          <p:cNvPr id="5" name="Imagen 4"/>
          <p:cNvPicPr>
            <a:picLocks noChangeAspect="1"/>
          </p:cNvPicPr>
          <p:nvPr/>
        </p:nvPicPr>
        <p:blipFill rotWithShape="1">
          <a:blip r:embed="rId5" cstate="print">
            <a:extLst>
              <a:ext uri="{28A0092B-C50C-407E-A947-70E740481C1C}">
                <a14:useLocalDpi xmlns:a14="http://schemas.microsoft.com/office/drawing/2010/main" val="0"/>
              </a:ext>
            </a:extLst>
          </a:blip>
          <a:srcRect l="1879" t="9916" r="46973" b="5462"/>
          <a:stretch/>
        </p:blipFill>
        <p:spPr>
          <a:xfrm>
            <a:off x="3141778" y="3072733"/>
            <a:ext cx="4067504" cy="3785267"/>
          </a:xfrm>
          <a:prstGeom prst="rect">
            <a:avLst/>
          </a:prstGeom>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160" y="241558"/>
            <a:ext cx="6092122" cy="3452827"/>
          </a:xfrm>
          <a:prstGeom prst="rect">
            <a:avLst/>
          </a:prstGeom>
        </p:spPr>
      </p:pic>
    </p:spTree>
    <p:extLst>
      <p:ext uri="{BB962C8B-B14F-4D97-AF65-F5344CB8AC3E}">
        <p14:creationId xmlns:p14="http://schemas.microsoft.com/office/powerpoint/2010/main" val="18389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normAutofit/>
          </a:bodyPr>
          <a:lstStyle/>
          <a:p>
            <a:r>
              <a:rPr lang="es-ES" sz="4000" b="1" dirty="0" err="1" smtClean="0">
                <a:latin typeface="Saira Condensed" panose="00000506000000000000" pitchFamily="2" charset="0"/>
              </a:rPr>
              <a:t>Introduction</a:t>
            </a:r>
            <a:r>
              <a:rPr lang="es-ES" sz="4000" b="1" dirty="0" smtClean="0">
                <a:latin typeface="Saira Condensed" panose="00000506000000000000" pitchFamily="2" charset="0"/>
              </a:rPr>
              <a:t> – </a:t>
            </a:r>
            <a:r>
              <a:rPr lang="es-ES" sz="4000" b="1" dirty="0" err="1" smtClean="0">
                <a:latin typeface="Saira Condensed" panose="00000506000000000000" pitchFamily="2" charset="0"/>
              </a:rPr>
              <a:t>Atmospheric</a:t>
            </a:r>
            <a:r>
              <a:rPr lang="es-ES" sz="4000" b="1" dirty="0" smtClean="0">
                <a:latin typeface="Saira Condensed" panose="00000506000000000000" pitchFamily="2" charset="0"/>
              </a:rPr>
              <a:t> Light </a:t>
            </a:r>
            <a:r>
              <a:rPr lang="es-ES" sz="4000" b="1" dirty="0" err="1" smtClean="0">
                <a:latin typeface="Saira Condensed" panose="00000506000000000000" pitchFamily="2" charset="0"/>
              </a:rPr>
              <a:t>Scattering</a:t>
            </a:r>
            <a:endParaRPr lang="es-ES" sz="4000" b="1" dirty="0">
              <a:latin typeface="Saira Condensed" panose="00000506000000000000" pitchFamily="2" charset="0"/>
            </a:endParaRPr>
          </a:p>
        </p:txBody>
      </p:sp>
      <p:sp>
        <p:nvSpPr>
          <p:cNvPr id="3" name="Marcador de contenido 2"/>
          <p:cNvSpPr>
            <a:spLocks noGrp="1"/>
          </p:cNvSpPr>
          <p:nvPr>
            <p:ph idx="1"/>
          </p:nvPr>
        </p:nvSpPr>
        <p:spPr>
          <a:xfrm>
            <a:off x="838200" y="1899197"/>
            <a:ext cx="10515600" cy="4351338"/>
          </a:xfrm>
        </p:spPr>
        <p:txBody>
          <a:bodyPr>
            <a:normAutofit/>
          </a:bodyPr>
          <a:lstStyle/>
          <a:p>
            <a:r>
              <a:rPr lang="en-US" sz="2400" u="sng" dirty="0" smtClean="0">
                <a:latin typeface="Roboto" panose="02000000000000000000" pitchFamily="2" charset="0"/>
                <a:ea typeface="Roboto" panose="02000000000000000000" pitchFamily="2" charset="0"/>
                <a:cs typeface="Open Sans" panose="020B0606030504020204" pitchFamily="34" charset="0"/>
              </a:rPr>
              <a:t>Difficult problem but very important for outdoor environments rendering </a:t>
            </a:r>
          </a:p>
          <a:p>
            <a:pPr marL="0" indent="0">
              <a:buNone/>
            </a:pPr>
            <a:endParaRPr lang="en-US" sz="2400" dirty="0" smtClean="0">
              <a:latin typeface="Roboto" panose="02000000000000000000" pitchFamily="2" charset="0"/>
              <a:ea typeface="Roboto" panose="02000000000000000000" pitchFamily="2" charset="0"/>
              <a:cs typeface="Open Sans" panose="020B0606030504020204" pitchFamily="34" charset="0"/>
            </a:endParaRPr>
          </a:p>
          <a:p>
            <a:r>
              <a:rPr lang="en-US" sz="2400" dirty="0" smtClean="0">
                <a:latin typeface="Roboto" panose="02000000000000000000" pitchFamily="2" charset="0"/>
                <a:ea typeface="Roboto" panose="02000000000000000000" pitchFamily="2" charset="0"/>
                <a:cs typeface="Open Sans" panose="020B0606030504020204" pitchFamily="34" charset="0"/>
              </a:rPr>
              <a:t>Difficult complex equations, </a:t>
            </a:r>
            <a:r>
              <a:rPr lang="en-US" sz="2400" u="sng" dirty="0" smtClean="0">
                <a:latin typeface="Roboto" panose="02000000000000000000" pitchFamily="2" charset="0"/>
                <a:ea typeface="Roboto" panose="02000000000000000000" pitchFamily="2" charset="0"/>
                <a:cs typeface="Open Sans" panose="020B0606030504020204" pitchFamily="34" charset="0"/>
              </a:rPr>
              <a:t>hard to achieve real time</a:t>
            </a:r>
          </a:p>
          <a:p>
            <a:pPr marL="0" indent="0">
              <a:buNone/>
            </a:pPr>
            <a:endParaRPr lang="en-US" sz="2400" dirty="0" smtClean="0">
              <a:latin typeface="Roboto" panose="02000000000000000000" pitchFamily="2" charset="0"/>
              <a:ea typeface="Roboto" panose="02000000000000000000" pitchFamily="2" charset="0"/>
              <a:cs typeface="Open Sans" panose="020B0606030504020204" pitchFamily="34" charset="0"/>
            </a:endParaRPr>
          </a:p>
          <a:p>
            <a:r>
              <a:rPr lang="en-US" sz="2400" dirty="0" smtClean="0">
                <a:latin typeface="Roboto" panose="02000000000000000000" pitchFamily="2" charset="0"/>
                <a:ea typeface="Roboto" panose="02000000000000000000" pitchFamily="2" charset="0"/>
                <a:cs typeface="Open Sans" panose="020B0606030504020204" pitchFamily="34" charset="0"/>
              </a:rPr>
              <a:t>Real-Time algorithm running on GPU using methods described by </a:t>
            </a:r>
            <a:r>
              <a:rPr lang="es-ES" sz="2400" dirty="0" err="1">
                <a:latin typeface="Roboto" panose="02000000000000000000" pitchFamily="2" charset="0"/>
                <a:ea typeface="Roboto" panose="02000000000000000000" pitchFamily="2" charset="0"/>
              </a:rPr>
              <a:t>Nishita</a:t>
            </a:r>
            <a:r>
              <a:rPr lang="es-ES" sz="2400" dirty="0">
                <a:latin typeface="Roboto" panose="02000000000000000000" pitchFamily="2" charset="0"/>
                <a:ea typeface="Roboto" panose="02000000000000000000" pitchFamily="2" charset="0"/>
              </a:rPr>
              <a:t> et al. 1993</a:t>
            </a:r>
            <a:r>
              <a:rPr lang="es-ES" sz="2400" dirty="0" smtClean="0">
                <a:latin typeface="Roboto" panose="02000000000000000000" pitchFamily="2" charset="0"/>
                <a:ea typeface="Roboto" panose="02000000000000000000" pitchFamily="2" charset="0"/>
              </a:rPr>
              <a:t>. </a:t>
            </a:r>
            <a:r>
              <a:rPr lang="en-US" sz="2400" dirty="0" smtClean="0">
                <a:solidFill>
                  <a:srgbClr val="FF0000"/>
                </a:solidFill>
                <a:latin typeface="Roboto" panose="02000000000000000000" pitchFamily="2" charset="0"/>
                <a:ea typeface="Roboto" panose="02000000000000000000" pitchFamily="2" charset="0"/>
              </a:rPr>
              <a:t>[REF1]</a:t>
            </a:r>
            <a:endParaRPr lang="en-US" sz="2400" dirty="0" smtClean="0">
              <a:solidFill>
                <a:srgbClr val="FF0000"/>
              </a:solidFill>
              <a:latin typeface="Roboto" panose="02000000000000000000" pitchFamily="2" charset="0"/>
              <a:ea typeface="Roboto" panose="02000000000000000000" pitchFamily="2" charset="0"/>
              <a:cs typeface="Open Sans" panose="020B0606030504020204" pitchFamily="34" charset="0"/>
            </a:endParaRPr>
          </a:p>
          <a:p>
            <a:pPr marL="0" indent="0">
              <a:buNone/>
            </a:pPr>
            <a:endParaRPr lang="en-US" sz="2400" dirty="0" smtClean="0">
              <a:latin typeface="Roboto" panose="02000000000000000000" pitchFamily="2" charset="0"/>
              <a:ea typeface="Roboto" panose="02000000000000000000" pitchFamily="2" charset="0"/>
              <a:cs typeface="Open Sans" panose="020B0606030504020204" pitchFamily="34" charset="0"/>
            </a:endParaRPr>
          </a:p>
          <a:p>
            <a:r>
              <a:rPr lang="en-US" sz="2400" dirty="0" smtClean="0">
                <a:latin typeface="Roboto" panose="02000000000000000000" pitchFamily="2" charset="0"/>
                <a:ea typeface="Roboto" panose="02000000000000000000" pitchFamily="2" charset="0"/>
                <a:cs typeface="Open Sans" panose="020B0606030504020204" pitchFamily="34" charset="0"/>
              </a:rPr>
              <a:t>Paper done by Sean O’Neil, described at </a:t>
            </a:r>
            <a:r>
              <a:rPr lang="en-US" sz="2400" dirty="0" err="1" smtClean="0">
                <a:latin typeface="Roboto" panose="02000000000000000000" pitchFamily="2" charset="0"/>
                <a:ea typeface="Roboto" panose="02000000000000000000" pitchFamily="2" charset="0"/>
                <a:cs typeface="Open Sans" panose="020B0606030504020204" pitchFamily="34" charset="0"/>
              </a:rPr>
              <a:t>Nvidia</a:t>
            </a:r>
            <a:r>
              <a:rPr lang="en-US" sz="2400" dirty="0" smtClean="0">
                <a:latin typeface="Roboto" panose="02000000000000000000" pitchFamily="2" charset="0"/>
                <a:ea typeface="Roboto" panose="02000000000000000000" pitchFamily="2" charset="0"/>
                <a:cs typeface="Open Sans" panose="020B0606030504020204" pitchFamily="34" charset="0"/>
              </a:rPr>
              <a:t> GPU Gems2 </a:t>
            </a:r>
            <a:r>
              <a:rPr lang="en-US" sz="2400" dirty="0" smtClean="0">
                <a:solidFill>
                  <a:srgbClr val="FF0000"/>
                </a:solidFill>
                <a:latin typeface="Roboto" panose="02000000000000000000" pitchFamily="2" charset="0"/>
                <a:ea typeface="Roboto" panose="02000000000000000000" pitchFamily="2" charset="0"/>
                <a:cs typeface="Open Sans" panose="020B0606030504020204" pitchFamily="34" charset="0"/>
              </a:rPr>
              <a:t>[REF2]</a:t>
            </a:r>
          </a:p>
          <a:p>
            <a:pPr marL="0" indent="0">
              <a:buNone/>
            </a:pPr>
            <a:endParaRPr lang="es-ES" dirty="0"/>
          </a:p>
        </p:txBody>
      </p:sp>
    </p:spTree>
    <p:extLst>
      <p:ext uri="{BB962C8B-B14F-4D97-AF65-F5344CB8AC3E}">
        <p14:creationId xmlns:p14="http://schemas.microsoft.com/office/powerpoint/2010/main" val="10405963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INTRODUCTION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CONCLUSIONS AND FUTURE WORK</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17621045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Conclusions and Future Work</a:t>
            </a:r>
            <a:endParaRPr lang="es-ES" dirty="0">
              <a:latin typeface="Saira Condensed" panose="00000506000000000000" pitchFamily="2" charset="0"/>
            </a:endParaRPr>
          </a:p>
        </p:txBody>
      </p:sp>
      <p:sp>
        <p:nvSpPr>
          <p:cNvPr id="3" name="Marcador de contenido 2"/>
          <p:cNvSpPr>
            <a:spLocks noGrp="1"/>
          </p:cNvSpPr>
          <p:nvPr>
            <p:ph idx="1"/>
          </p:nvPr>
        </p:nvSpPr>
        <p:spPr/>
        <p:txBody>
          <a:bodyPr>
            <a:normAutofit fontScale="92500" lnSpcReduction="20000"/>
          </a:bodyPr>
          <a:lstStyle/>
          <a:p>
            <a:r>
              <a:rPr lang="en-US" dirty="0" smtClean="0"/>
              <a:t>Gets results and its fast, could be rendered at a full screen quad instead of sphere, super optimal.</a:t>
            </a:r>
          </a:p>
          <a:p>
            <a:r>
              <a:rPr lang="en-US" dirty="0" smtClean="0"/>
              <a:t>Caveat of the approximations used, cannot change the atmosphere or density at will</a:t>
            </a:r>
          </a:p>
          <a:p>
            <a:pPr marL="0" indent="0">
              <a:buNone/>
            </a:pPr>
            <a:endParaRPr lang="en-US" dirty="0" smtClean="0"/>
          </a:p>
          <a:p>
            <a:pPr marL="0" indent="0">
              <a:buNone/>
            </a:pPr>
            <a:endParaRPr lang="en-US" dirty="0"/>
          </a:p>
          <a:p>
            <a:r>
              <a:rPr lang="en-US" dirty="0" smtClean="0"/>
              <a:t>Add multiple scattering, multiple scattering makes the sky more real</a:t>
            </a:r>
          </a:p>
          <a:p>
            <a:r>
              <a:rPr lang="en-US" dirty="0" smtClean="0"/>
              <a:t>Remove exponential decrease of atmospheric density approximation</a:t>
            </a:r>
          </a:p>
          <a:p>
            <a:r>
              <a:rPr lang="en-US" dirty="0" smtClean="0"/>
              <a:t>Scattering from the moon</a:t>
            </a:r>
          </a:p>
          <a:p>
            <a:r>
              <a:rPr lang="en-US" dirty="0" smtClean="0"/>
              <a:t>Add Atmospheric Perspective</a:t>
            </a:r>
          </a:p>
          <a:p>
            <a:r>
              <a:rPr lang="en-US" dirty="0" smtClean="0"/>
              <a:t>etc…</a:t>
            </a:r>
          </a:p>
        </p:txBody>
      </p:sp>
    </p:spTree>
    <p:extLst>
      <p:ext uri="{BB962C8B-B14F-4D97-AF65-F5344CB8AC3E}">
        <p14:creationId xmlns:p14="http://schemas.microsoft.com/office/powerpoint/2010/main" val="4716975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1212915" y="1576183"/>
            <a:ext cx="10515600" cy="1325563"/>
          </a:xfrm>
        </p:spPr>
        <p:txBody>
          <a:bodyPr>
            <a:normAutofit/>
          </a:bodyPr>
          <a:lstStyle/>
          <a:p>
            <a:r>
              <a:rPr lang="en-US" sz="3600" b="1" dirty="0" smtClean="0">
                <a:latin typeface="Saira Condensed" panose="00000506000000000000" pitchFamily="2" charset="0"/>
              </a:rPr>
              <a:t>OUTLINE</a:t>
            </a:r>
            <a:endParaRPr lang="es-ES" sz="4800" b="1" dirty="0">
              <a:latin typeface="Saira Condensed" panose="00000506000000000000" pitchFamily="2" charset="0"/>
            </a:endParaRPr>
          </a:p>
        </p:txBody>
      </p:sp>
      <p:sp>
        <p:nvSpPr>
          <p:cNvPr id="3" name="Marcador de contenido 2"/>
          <p:cNvSpPr>
            <a:spLocks noGrp="1"/>
          </p:cNvSpPr>
          <p:nvPr>
            <p:ph idx="1"/>
          </p:nvPr>
        </p:nvSpPr>
        <p:spPr>
          <a:xfrm>
            <a:off x="5450114" y="1977707"/>
            <a:ext cx="10515600" cy="5006674"/>
          </a:xfrm>
        </p:spPr>
        <p:txBody>
          <a:bodyPr>
            <a:normAutofit/>
          </a:bodyPr>
          <a:lstStyle/>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BASICS</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SCATERRING THEORY</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CAVEATS OF NAIVE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ACTUAL IMPLEMENTATION</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DEMO</a:t>
            </a:r>
          </a:p>
          <a:p>
            <a:pPr marL="0" indent="0">
              <a:spcAft>
                <a:spcPts val="600"/>
              </a:spcAft>
              <a:buNone/>
            </a:pPr>
            <a:r>
              <a:rPr lang="en-US" sz="2000" spc="100" dirty="0" smtClean="0">
                <a:latin typeface="Saira Condensed" panose="00000506000000000000" pitchFamily="2" charset="0"/>
                <a:ea typeface="Open Sans" panose="020B0606030504020204" pitchFamily="34" charset="0"/>
                <a:cs typeface="Open Sans" panose="020B0606030504020204" pitchFamily="34" charset="0"/>
              </a:rPr>
              <a:t>CONCLUSIONS AND </a:t>
            </a:r>
            <a:r>
              <a:rPr lang="en-US" sz="2000" spc="100" smtClean="0">
                <a:latin typeface="Saira Condensed" panose="00000506000000000000" pitchFamily="2" charset="0"/>
                <a:ea typeface="Open Sans" panose="020B0606030504020204" pitchFamily="34" charset="0"/>
                <a:cs typeface="Open Sans" panose="020B0606030504020204" pitchFamily="34" charset="0"/>
              </a:rPr>
              <a:t>FUTURE WORK</a:t>
            </a:r>
            <a:endParaRPr lang="en-US" sz="2000" spc="100" dirty="0" smtClean="0">
              <a:latin typeface="Saira Condensed" panose="00000506000000000000" pitchFamily="2" charset="0"/>
              <a:ea typeface="Open Sans" panose="020B0606030504020204" pitchFamily="34" charset="0"/>
              <a:cs typeface="Open Sans" panose="020B0606030504020204" pitchFamily="34" charset="0"/>
            </a:endParaRPr>
          </a:p>
          <a:p>
            <a:pPr marL="0" indent="0">
              <a:spcAft>
                <a:spcPts val="600"/>
              </a:spcAft>
              <a:buNone/>
            </a:pPr>
            <a:r>
              <a:rPr lang="en-US" sz="2000" b="1" spc="100" dirty="0" smtClean="0">
                <a:latin typeface="Saira Condensed" panose="00000506000000000000" pitchFamily="2" charset="0"/>
                <a:ea typeface="Open Sans" panose="020B0606030504020204" pitchFamily="34" charset="0"/>
                <a:cs typeface="Open Sans" panose="020B0606030504020204" pitchFamily="34" charset="0"/>
              </a:rPr>
              <a:t>REFERENCES</a:t>
            </a:r>
          </a:p>
          <a:p>
            <a:pPr marL="457200" lvl="1" indent="0">
              <a:buNone/>
            </a:pPr>
            <a:endParaRPr lang="en-US" dirty="0" smtClean="0"/>
          </a:p>
          <a:p>
            <a:pPr>
              <a:buFontTx/>
              <a:buChar char="-"/>
            </a:pPr>
            <a:endParaRPr lang="en-US" dirty="0" smtClean="0"/>
          </a:p>
          <a:p>
            <a:pPr lvl="1">
              <a:buFontTx/>
              <a:buChar char="-"/>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5834294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lstStyle/>
          <a:p>
            <a:r>
              <a:rPr lang="en-US" dirty="0" smtClean="0">
                <a:latin typeface="Saira Condensed" panose="00000506000000000000" pitchFamily="2" charset="0"/>
              </a:rPr>
              <a:t>References</a:t>
            </a:r>
            <a:endParaRPr lang="es-ES" dirty="0">
              <a:latin typeface="Saira Condensed" panose="00000506000000000000" pitchFamily="2" charset="0"/>
            </a:endParaRPr>
          </a:p>
        </p:txBody>
      </p:sp>
      <p:sp>
        <p:nvSpPr>
          <p:cNvPr id="3" name="Marcador de contenido 2"/>
          <p:cNvSpPr>
            <a:spLocks noGrp="1"/>
          </p:cNvSpPr>
          <p:nvPr>
            <p:ph idx="1"/>
          </p:nvPr>
        </p:nvSpPr>
        <p:spPr/>
        <p:txBody>
          <a:bodyPr/>
          <a:lstStyle/>
          <a:p>
            <a:r>
              <a:rPr lang="es-ES" sz="2400" dirty="0" smtClean="0"/>
              <a:t>[REF1]</a:t>
            </a:r>
          </a:p>
          <a:p>
            <a:pPr marL="0" indent="0">
              <a:buNone/>
            </a:pPr>
            <a:r>
              <a:rPr lang="es-ES" sz="2400" dirty="0" smtClean="0">
                <a:hlinkClick r:id="rId4"/>
              </a:rPr>
              <a:t>http</a:t>
            </a:r>
            <a:r>
              <a:rPr lang="es-ES" sz="2400" dirty="0">
                <a:hlinkClick r:id="rId4"/>
              </a:rPr>
              <a:t>://</a:t>
            </a:r>
            <a:r>
              <a:rPr lang="es-ES" sz="2400" dirty="0" smtClean="0">
                <a:hlinkClick r:id="rId4"/>
              </a:rPr>
              <a:t>citeseerx.ist.psu.edu/viewdoc/download?doi=10.1.1.75.5595&amp;rep=rep1&amp;type=pdf</a:t>
            </a:r>
            <a:endParaRPr lang="es-ES" sz="2400" dirty="0" smtClean="0"/>
          </a:p>
          <a:p>
            <a:r>
              <a:rPr lang="en-US" sz="2400" dirty="0" smtClean="0"/>
              <a:t>[REF2]</a:t>
            </a:r>
          </a:p>
          <a:p>
            <a:pPr marL="0" indent="0">
              <a:buNone/>
            </a:pPr>
            <a:r>
              <a:rPr lang="es-ES" sz="2400" dirty="0" smtClean="0">
                <a:hlinkClick r:id="rId5"/>
              </a:rPr>
              <a:t>https</a:t>
            </a:r>
            <a:r>
              <a:rPr lang="es-ES" sz="2400" dirty="0">
                <a:hlinkClick r:id="rId5"/>
              </a:rPr>
              <a:t>://developer.nvidia.com/gpugems/GPUGems2/gpugems2_chapter16.html</a:t>
            </a:r>
            <a:endParaRPr lang="es-ES" sz="2400" dirty="0"/>
          </a:p>
          <a:p>
            <a:r>
              <a:rPr lang="en-US" sz="2400" dirty="0">
                <a:hlinkClick r:id="rId6"/>
              </a:rPr>
              <a:t>https://</a:t>
            </a:r>
            <a:r>
              <a:rPr lang="en-US" sz="2400" dirty="0" smtClean="0">
                <a:hlinkClick r:id="rId6"/>
              </a:rPr>
              <a:t>github.com/Scrawk/Brunetons-Improved-Atmospheric-Scattering</a:t>
            </a:r>
            <a:endParaRPr lang="en-US" sz="2400" dirty="0" smtClean="0"/>
          </a:p>
          <a:p>
            <a:r>
              <a:rPr lang="en-US" sz="2400">
                <a:hlinkClick r:id="rId7"/>
              </a:rPr>
              <a:t>https://www.gamedev.net/articles/programming/graphics/real-time-atmospheric-scattering-r2093</a:t>
            </a:r>
            <a:r>
              <a:rPr lang="en-US" sz="2400" smtClean="0">
                <a:hlinkClick r:id="rId7"/>
              </a:rPr>
              <a:t>/</a:t>
            </a:r>
            <a:endParaRPr lang="en-US" sz="2400" smtClean="0"/>
          </a:p>
          <a:p>
            <a:pPr marL="0" indent="0">
              <a:buNone/>
            </a:pPr>
            <a:endParaRPr lang="en-US" sz="2400" dirty="0" smtClean="0"/>
          </a:p>
          <a:p>
            <a:pPr marL="0" indent="0">
              <a:buNone/>
            </a:pPr>
            <a:endParaRPr lang="en-US" sz="2400" dirty="0" smtClean="0"/>
          </a:p>
          <a:p>
            <a:endParaRPr lang="en-US" sz="2400" dirty="0" smtClean="0"/>
          </a:p>
          <a:p>
            <a:endParaRPr lang="es-ES" sz="2400" dirty="0" smtClean="0"/>
          </a:p>
          <a:p>
            <a:endParaRPr lang="es-ES" sz="2400" dirty="0" smtClean="0"/>
          </a:p>
          <a:p>
            <a:endParaRPr lang="es-ES" dirty="0"/>
          </a:p>
        </p:txBody>
      </p:sp>
    </p:spTree>
    <p:extLst>
      <p:ext uri="{BB962C8B-B14F-4D97-AF65-F5344CB8AC3E}">
        <p14:creationId xmlns:p14="http://schemas.microsoft.com/office/powerpoint/2010/main" val="30818005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a:xfrm>
            <a:off x="926240" y="455311"/>
            <a:ext cx="10515600" cy="1325563"/>
          </a:xfrm>
        </p:spPr>
        <p:txBody>
          <a:bodyPr>
            <a:normAutofit/>
          </a:bodyPr>
          <a:lstStyle/>
          <a:p>
            <a:pPr algn="ctr"/>
            <a:r>
              <a:rPr lang="en-US" sz="5400" b="1" dirty="0" smtClean="0">
                <a:latin typeface="Saira Condensed" panose="00000506000000000000" pitchFamily="2" charset="0"/>
              </a:rPr>
              <a:t>Thank you!</a:t>
            </a:r>
            <a:endParaRPr lang="es-ES" sz="5400" b="1" dirty="0">
              <a:latin typeface="Saira Condensed" panose="00000506000000000000" pitchFamily="2" charset="0"/>
            </a:endParaRPr>
          </a:p>
        </p:txBody>
      </p:sp>
      <p:sp>
        <p:nvSpPr>
          <p:cNvPr id="5" name="Título 1"/>
          <p:cNvSpPr txBox="1">
            <a:spLocks/>
          </p:cNvSpPr>
          <p:nvPr/>
        </p:nvSpPr>
        <p:spPr>
          <a:xfrm>
            <a:off x="1082164" y="4887311"/>
            <a:ext cx="10515600" cy="2611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latin typeface="Saira Condensed" panose="00000506000000000000" pitchFamily="2" charset="0"/>
              <a:hlinkClick r:id="rId4"/>
            </a:endParaRPr>
          </a:p>
          <a:p>
            <a:pPr lvl="0" algn="ctr"/>
            <a:r>
              <a:rPr lang="es-ES" sz="2400" dirty="0">
                <a:solidFill>
                  <a:srgbClr val="24292E"/>
                </a:solidFill>
                <a:latin typeface="SFMono-Regular"/>
                <a:hlinkClick r:id="rId5"/>
              </a:rPr>
              <a:t>https://</a:t>
            </a:r>
            <a:r>
              <a:rPr lang="es-ES" sz="2400" dirty="0" smtClean="0">
                <a:solidFill>
                  <a:srgbClr val="24292E"/>
                </a:solidFill>
                <a:latin typeface="SFMono-Regular"/>
                <a:hlinkClick r:id="rId5"/>
              </a:rPr>
              <a:t>github.com/graushf/AtmosphericScatteringWebGL.git</a:t>
            </a:r>
            <a:endParaRPr lang="es-ES" sz="2400" dirty="0" smtClean="0">
              <a:solidFill>
                <a:srgbClr val="24292E"/>
              </a:solidFill>
              <a:latin typeface="SFMono-Regular"/>
            </a:endParaRPr>
          </a:p>
          <a:p>
            <a:pPr lvl="0" algn="ctr"/>
            <a:r>
              <a:rPr lang="es-ES" sz="1800" dirty="0" smtClean="0"/>
              <a:t> </a:t>
            </a:r>
          </a:p>
          <a:p>
            <a:pPr lvl="0" algn="ctr"/>
            <a:r>
              <a:rPr lang="en-US" sz="2800" dirty="0" smtClean="0">
                <a:latin typeface="Saira Condensed" panose="00000506000000000000" pitchFamily="2" charset="0"/>
                <a:hlinkClick r:id="rId4"/>
              </a:rPr>
              <a:t>graushf@gmail.com</a:t>
            </a:r>
            <a:endParaRPr lang="en-US" sz="2800" dirty="0" smtClean="0">
              <a:latin typeface="Saira Condensed" panose="00000506000000000000" pitchFamily="2" charset="0"/>
            </a:endParaRPr>
          </a:p>
          <a:p>
            <a:pPr algn="ctr"/>
            <a:r>
              <a:rPr lang="en-US" sz="2800" dirty="0" smtClean="0">
                <a:latin typeface="Saira Condensed" panose="00000506000000000000" pitchFamily="2" charset="0"/>
                <a:hlinkClick r:id="rId6"/>
              </a:rPr>
              <a:t>www.linkedin.com/in/gustavo-raush-faggembauu</a:t>
            </a:r>
            <a:endParaRPr lang="en-US" sz="2800" dirty="0" smtClean="0">
              <a:latin typeface="Saira Condensed" panose="00000506000000000000" pitchFamily="2" charset="0"/>
            </a:endParaRPr>
          </a:p>
          <a:p>
            <a:pPr algn="ctr"/>
            <a:endParaRPr lang="en-US" sz="2800" dirty="0" smtClean="0">
              <a:latin typeface="Saira Condensed" panose="00000506000000000000" pitchFamily="2" charset="0"/>
            </a:endParaRPr>
          </a:p>
          <a:p>
            <a:pPr algn="ctr"/>
            <a:endParaRPr lang="en-US" sz="4000" dirty="0" smtClean="0">
              <a:latin typeface="Saira Condensed" panose="00000506000000000000" pitchFamily="2" charset="0"/>
            </a:endParaRPr>
          </a:p>
          <a:p>
            <a:pPr algn="ctr"/>
            <a:endParaRPr lang="es-ES" sz="4000" dirty="0">
              <a:latin typeface="Saira Condensed" panose="00000506000000000000" pitchFamily="2" charset="0"/>
            </a:endParaRPr>
          </a:p>
        </p:txBody>
      </p:sp>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9735" y="1538514"/>
            <a:ext cx="5224506" cy="3082458"/>
          </a:xfrm>
          <a:prstGeom prst="rect">
            <a:avLst/>
          </a:prstGeom>
        </p:spPr>
      </p:pic>
    </p:spTree>
    <p:extLst>
      <p:ext uri="{BB962C8B-B14F-4D97-AF65-F5344CB8AC3E}">
        <p14:creationId xmlns:p14="http://schemas.microsoft.com/office/powerpoint/2010/main" val="2449608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normAutofit/>
          </a:bodyPr>
          <a:lstStyle/>
          <a:p>
            <a:r>
              <a:rPr lang="es-ES" sz="4000" b="1" dirty="0" err="1" smtClean="0">
                <a:latin typeface="Saira Condensed" panose="00000506000000000000" pitchFamily="2" charset="0"/>
              </a:rPr>
              <a:t>Atmospheric</a:t>
            </a:r>
            <a:r>
              <a:rPr lang="es-ES" sz="4000" b="1" dirty="0">
                <a:latin typeface="Saira Condensed" panose="00000506000000000000" pitchFamily="2" charset="0"/>
              </a:rPr>
              <a:t> </a:t>
            </a:r>
            <a:r>
              <a:rPr lang="es-ES" sz="4000" b="1" dirty="0" err="1" smtClean="0">
                <a:latin typeface="Saira Condensed" panose="00000506000000000000" pitchFamily="2" charset="0"/>
              </a:rPr>
              <a:t>Scattering</a:t>
            </a:r>
            <a:endParaRPr lang="es-ES" sz="4000" b="1" dirty="0">
              <a:latin typeface="Saira Condensed" panose="00000506000000000000" pitchFamily="2" charset="0"/>
            </a:endParaRPr>
          </a:p>
        </p:txBody>
      </p:sp>
      <p:pic>
        <p:nvPicPr>
          <p:cNvPr id="7"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0927" y="1258094"/>
            <a:ext cx="4122420" cy="2743200"/>
          </a:xfrm>
          <a:prstGeom prst="rect">
            <a:avLst/>
          </a:prstGeom>
        </p:spPr>
      </p:pic>
      <p:sp>
        <p:nvSpPr>
          <p:cNvPr id="3" name="Marcador de contenido 2"/>
          <p:cNvSpPr>
            <a:spLocks noGrp="1"/>
          </p:cNvSpPr>
          <p:nvPr>
            <p:ph idx="1"/>
          </p:nvPr>
        </p:nvSpPr>
        <p:spPr/>
        <p:txBody>
          <a:bodyPr>
            <a:normAutofit/>
          </a:bodyPr>
          <a:lstStyle/>
          <a:p>
            <a:r>
              <a:rPr lang="es-ES" sz="2400" dirty="0" err="1" smtClean="0">
                <a:latin typeface="Roboto" panose="02000000000000000000" pitchFamily="2" charset="0"/>
                <a:ea typeface="Roboto" panose="02000000000000000000" pitchFamily="2" charset="0"/>
                <a:cs typeface="Open Sans" panose="020B0606030504020204" pitchFamily="34" charset="0"/>
              </a:rPr>
              <a:t>Sky</a:t>
            </a:r>
            <a:r>
              <a:rPr lang="es-ES" sz="2400" dirty="0" smtClean="0">
                <a:latin typeface="Roboto" panose="02000000000000000000" pitchFamily="2" charset="0"/>
                <a:ea typeface="Roboto" panose="02000000000000000000" pitchFamily="2" charset="0"/>
                <a:cs typeface="Open Sans" panose="020B0606030504020204" pitchFamily="34" charset="0"/>
              </a:rPr>
              <a:t> color</a:t>
            </a:r>
            <a:endParaRPr lang="es-ES" sz="2400" dirty="0">
              <a:latin typeface="Roboto" panose="02000000000000000000" pitchFamily="2" charset="0"/>
              <a:ea typeface="Roboto" panose="02000000000000000000" pitchFamily="2" charset="0"/>
              <a:cs typeface="Open Sans" panose="020B0606030504020204" pitchFamily="34" charset="0"/>
            </a:endParaRPr>
          </a:p>
          <a:p>
            <a:r>
              <a:rPr lang="es-ES" sz="2400" dirty="0" err="1" smtClean="0">
                <a:latin typeface="Roboto" panose="02000000000000000000" pitchFamily="2" charset="0"/>
                <a:ea typeface="Roboto" panose="02000000000000000000" pitchFamily="2" charset="0"/>
                <a:cs typeface="Open Sans" panose="020B0606030504020204" pitchFamily="34" charset="0"/>
              </a:rPr>
              <a:t>Fog</a:t>
            </a:r>
            <a:endParaRPr lang="es-ES" sz="2400" dirty="0">
              <a:latin typeface="Roboto" panose="02000000000000000000" pitchFamily="2" charset="0"/>
              <a:ea typeface="Roboto" panose="02000000000000000000" pitchFamily="2" charset="0"/>
              <a:cs typeface="Open Sans" panose="020B0606030504020204" pitchFamily="34" charset="0"/>
            </a:endParaRPr>
          </a:p>
          <a:p>
            <a:r>
              <a:rPr lang="es-ES" sz="2400" dirty="0" err="1" smtClean="0">
                <a:latin typeface="Roboto" panose="02000000000000000000" pitchFamily="2" charset="0"/>
                <a:ea typeface="Roboto" panose="02000000000000000000" pitchFamily="2" charset="0"/>
                <a:cs typeface="Open Sans" panose="020B0606030504020204" pitchFamily="34" charset="0"/>
              </a:rPr>
              <a:t>Clouds</a:t>
            </a:r>
            <a:endParaRPr lang="en-US" dirty="0">
              <a:latin typeface="Roboto" panose="02000000000000000000" pitchFamily="2" charset="0"/>
              <a:ea typeface="Roboto" panose="02000000000000000000" pitchFamily="2" charset="0"/>
              <a:cs typeface="Open Sans" panose="020B0606030504020204" pitchFamily="34" charset="0"/>
            </a:endParaRPr>
          </a:p>
          <a:p>
            <a:r>
              <a:rPr lang="en-US" sz="2400" dirty="0" smtClean="0">
                <a:latin typeface="Roboto" panose="02000000000000000000" pitchFamily="2" charset="0"/>
                <a:ea typeface="Roboto" panose="02000000000000000000" pitchFamily="2" charset="0"/>
                <a:cs typeface="Open Sans" panose="020B0606030504020204" pitchFamily="34" charset="0"/>
              </a:rPr>
              <a:t>“God rays”</a:t>
            </a:r>
          </a:p>
          <a:p>
            <a:r>
              <a:rPr lang="en-US" sz="2400" dirty="0" smtClean="0">
                <a:latin typeface="Roboto" panose="02000000000000000000" pitchFamily="2" charset="0"/>
                <a:ea typeface="Roboto" panose="02000000000000000000" pitchFamily="2" charset="0"/>
                <a:cs typeface="Open Sans" panose="020B0606030504020204" pitchFamily="34" charset="0"/>
              </a:rPr>
              <a:t>Light shafts</a:t>
            </a:r>
          </a:p>
          <a:p>
            <a:r>
              <a:rPr lang="en-US" sz="2400" dirty="0" smtClean="0">
                <a:latin typeface="Roboto" panose="02000000000000000000" pitchFamily="2" charset="0"/>
                <a:ea typeface="Roboto" panose="02000000000000000000" pitchFamily="2" charset="0"/>
                <a:cs typeface="Open Sans" panose="020B0606030504020204" pitchFamily="34" charset="0"/>
              </a:rPr>
              <a:t>Volumetric shadows</a:t>
            </a:r>
            <a:endParaRPr lang="es-ES" sz="2000" dirty="0">
              <a:latin typeface="Roboto" panose="02000000000000000000" pitchFamily="2" charset="0"/>
              <a:ea typeface="Roboto" panose="02000000000000000000" pitchFamily="2" charset="0"/>
              <a:cs typeface="Open Sans" panose="020B0606030504020204" pitchFamily="34" charset="0"/>
            </a:endParaRPr>
          </a:p>
          <a:p>
            <a:pPr marL="0" indent="0">
              <a:buNone/>
            </a:pPr>
            <a:endParaRPr lang="es-ES" dirty="0"/>
          </a:p>
        </p:txBody>
      </p:sp>
      <p:pic>
        <p:nvPicPr>
          <p:cNvPr id="8"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1723" y="1944934"/>
            <a:ext cx="2440670" cy="3668648"/>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7070" y="3319655"/>
            <a:ext cx="3833827" cy="2555310"/>
          </a:xfrm>
          <a:prstGeom prst="rect">
            <a:avLst/>
          </a:prstGeom>
        </p:spPr>
      </p:pic>
    </p:spTree>
    <p:extLst>
      <p:ext uri="{BB962C8B-B14F-4D97-AF65-F5344CB8AC3E}">
        <p14:creationId xmlns:p14="http://schemas.microsoft.com/office/powerpoint/2010/main" val="173445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sp>
        <p:nvSpPr>
          <p:cNvPr id="2" name="Título 1"/>
          <p:cNvSpPr>
            <a:spLocks noGrp="1"/>
          </p:cNvSpPr>
          <p:nvPr>
            <p:ph type="title"/>
          </p:nvPr>
        </p:nvSpPr>
        <p:spPr/>
        <p:txBody>
          <a:bodyPr>
            <a:normAutofit/>
          </a:bodyPr>
          <a:lstStyle/>
          <a:p>
            <a:r>
              <a:rPr lang="es-ES" sz="4000" b="1" dirty="0" err="1">
                <a:latin typeface="Saira Condensed" panose="00000506000000000000" pitchFamily="2" charset="0"/>
              </a:rPr>
              <a:t>Atmospheric</a:t>
            </a:r>
            <a:r>
              <a:rPr lang="es-ES" sz="4000" b="1" dirty="0">
                <a:latin typeface="Saira Condensed" panose="00000506000000000000" pitchFamily="2" charset="0"/>
              </a:rPr>
              <a:t> Light </a:t>
            </a:r>
            <a:r>
              <a:rPr lang="es-ES" sz="4000" b="1" dirty="0" err="1">
                <a:latin typeface="Saira Condensed" panose="00000506000000000000" pitchFamily="2" charset="0"/>
              </a:rPr>
              <a:t>Scattering</a:t>
            </a:r>
            <a:endParaRPr lang="es-ES" sz="4000" b="1" dirty="0">
              <a:latin typeface="Saira Condensed" panose="00000506000000000000" pitchFamily="2" charset="0"/>
            </a:endParaRPr>
          </a:p>
        </p:txBody>
      </p:sp>
      <p:sp>
        <p:nvSpPr>
          <p:cNvPr id="3" name="Marcador de contenido 2"/>
          <p:cNvSpPr>
            <a:spLocks noGrp="1"/>
          </p:cNvSpPr>
          <p:nvPr>
            <p:ph idx="1"/>
          </p:nvPr>
        </p:nvSpPr>
        <p:spPr/>
        <p:txBody>
          <a:bodyPr>
            <a:normAutofit/>
          </a:bodyPr>
          <a:lstStyle/>
          <a:p>
            <a:r>
              <a:rPr lang="es-ES" sz="2400" dirty="0" err="1">
                <a:latin typeface="Roboto" panose="02000000000000000000" pitchFamily="2" charset="0"/>
                <a:ea typeface="Roboto" panose="02000000000000000000" pitchFamily="2" charset="0"/>
                <a:cs typeface="Open Sans" panose="020B0606030504020204" pitchFamily="34" charset="0"/>
              </a:rPr>
              <a:t>Atmosphere</a:t>
            </a:r>
            <a:r>
              <a:rPr lang="es-ES" sz="2400" dirty="0">
                <a:latin typeface="Roboto" panose="02000000000000000000" pitchFamily="2" charset="0"/>
                <a:ea typeface="Roboto" panose="02000000000000000000" pitchFamily="2" charset="0"/>
                <a:cs typeface="Open Sans" panose="020B0606030504020204" pitchFamily="34" charset="0"/>
              </a:rPr>
              <a:t> </a:t>
            </a:r>
            <a:r>
              <a:rPr lang="es-ES" sz="2400" dirty="0" err="1">
                <a:latin typeface="Roboto" panose="02000000000000000000" pitchFamily="2" charset="0"/>
                <a:ea typeface="Roboto" panose="02000000000000000000" pitchFamily="2" charset="0"/>
                <a:cs typeface="Open Sans" panose="020B0606030504020204" pitchFamily="34" charset="0"/>
              </a:rPr>
              <a:t>scatters</a:t>
            </a:r>
            <a:r>
              <a:rPr lang="es-ES" sz="2400" dirty="0">
                <a:latin typeface="Roboto" panose="02000000000000000000" pitchFamily="2" charset="0"/>
                <a:ea typeface="Roboto" panose="02000000000000000000" pitchFamily="2" charset="0"/>
                <a:cs typeface="Open Sans" panose="020B0606030504020204" pitchFamily="34" charset="0"/>
              </a:rPr>
              <a:t> light</a:t>
            </a:r>
          </a:p>
          <a:p>
            <a:r>
              <a:rPr lang="es-ES" sz="2400" dirty="0" err="1">
                <a:latin typeface="Roboto" panose="02000000000000000000" pitchFamily="2" charset="0"/>
                <a:ea typeface="Roboto" panose="02000000000000000000" pitchFamily="2" charset="0"/>
                <a:cs typeface="Open Sans" panose="020B0606030504020204" pitchFamily="34" charset="0"/>
              </a:rPr>
              <a:t>Responsible</a:t>
            </a:r>
            <a:r>
              <a:rPr lang="es-ES" sz="2400" dirty="0">
                <a:latin typeface="Roboto" panose="02000000000000000000" pitchFamily="2" charset="0"/>
                <a:ea typeface="Roboto" panose="02000000000000000000" pitchFamily="2" charset="0"/>
                <a:cs typeface="Open Sans" panose="020B0606030504020204" pitchFamily="34" charset="0"/>
              </a:rPr>
              <a:t> </a:t>
            </a:r>
            <a:r>
              <a:rPr lang="es-ES" sz="2400" dirty="0" err="1">
                <a:latin typeface="Roboto" panose="02000000000000000000" pitchFamily="2" charset="0"/>
                <a:ea typeface="Roboto" panose="02000000000000000000" pitchFamily="2" charset="0"/>
                <a:cs typeface="Open Sans" panose="020B0606030504020204" pitchFamily="34" charset="0"/>
              </a:rPr>
              <a:t>for</a:t>
            </a:r>
            <a:r>
              <a:rPr lang="es-ES" sz="2400" dirty="0">
                <a:latin typeface="Roboto" panose="02000000000000000000" pitchFamily="2" charset="0"/>
                <a:ea typeface="Roboto" panose="02000000000000000000" pitchFamily="2" charset="0"/>
                <a:cs typeface="Open Sans" panose="020B0606030504020204" pitchFamily="34" charset="0"/>
              </a:rPr>
              <a:t> </a:t>
            </a:r>
            <a:r>
              <a:rPr lang="es-ES" sz="2400" dirty="0" err="1">
                <a:latin typeface="Roboto" panose="02000000000000000000" pitchFamily="2" charset="0"/>
                <a:ea typeface="Roboto" panose="02000000000000000000" pitchFamily="2" charset="0"/>
                <a:cs typeface="Open Sans" panose="020B0606030504020204" pitchFamily="34" charset="0"/>
              </a:rPr>
              <a:t>the</a:t>
            </a:r>
            <a:r>
              <a:rPr lang="es-ES" sz="2400" dirty="0">
                <a:latin typeface="Roboto" panose="02000000000000000000" pitchFamily="2" charset="0"/>
                <a:ea typeface="Roboto" panose="02000000000000000000" pitchFamily="2" charset="0"/>
                <a:cs typeface="Open Sans" panose="020B0606030504020204" pitchFamily="34" charset="0"/>
              </a:rPr>
              <a:t> </a:t>
            </a:r>
            <a:r>
              <a:rPr lang="es-ES" sz="2400" dirty="0" err="1">
                <a:latin typeface="Roboto" panose="02000000000000000000" pitchFamily="2" charset="0"/>
                <a:ea typeface="Roboto" panose="02000000000000000000" pitchFamily="2" charset="0"/>
                <a:cs typeface="Open Sans" panose="020B0606030504020204" pitchFamily="34" charset="0"/>
              </a:rPr>
              <a:t>sky</a:t>
            </a:r>
            <a:r>
              <a:rPr lang="es-ES" sz="2400" dirty="0">
                <a:latin typeface="Roboto" panose="02000000000000000000" pitchFamily="2" charset="0"/>
                <a:ea typeface="Roboto" panose="02000000000000000000" pitchFamily="2" charset="0"/>
                <a:cs typeface="Open Sans" panose="020B0606030504020204" pitchFamily="34" charset="0"/>
              </a:rPr>
              <a:t> color</a:t>
            </a:r>
          </a:p>
          <a:p>
            <a:r>
              <a:rPr lang="es-ES" sz="2400" dirty="0" err="1">
                <a:latin typeface="Roboto" panose="02000000000000000000" pitchFamily="2" charset="0"/>
                <a:ea typeface="Roboto" panose="02000000000000000000" pitchFamily="2" charset="0"/>
                <a:cs typeface="Open Sans" panose="020B0606030504020204" pitchFamily="34" charset="0"/>
              </a:rPr>
              <a:t>Caused</a:t>
            </a:r>
            <a:r>
              <a:rPr lang="es-ES" sz="2400" dirty="0">
                <a:latin typeface="Roboto" panose="02000000000000000000" pitchFamily="2" charset="0"/>
                <a:ea typeface="Roboto" panose="02000000000000000000" pitchFamily="2" charset="0"/>
                <a:cs typeface="Open Sans" panose="020B0606030504020204" pitchFamily="34" charset="0"/>
              </a:rPr>
              <a:t> </a:t>
            </a:r>
            <a:r>
              <a:rPr lang="es-ES" sz="2400" dirty="0" err="1">
                <a:latin typeface="Roboto" panose="02000000000000000000" pitchFamily="2" charset="0"/>
                <a:ea typeface="Roboto" panose="02000000000000000000" pitchFamily="2" charset="0"/>
                <a:cs typeface="Open Sans" panose="020B0606030504020204" pitchFamily="34" charset="0"/>
              </a:rPr>
              <a:t>by</a:t>
            </a:r>
            <a:r>
              <a:rPr lang="es-ES" sz="2400" dirty="0">
                <a:latin typeface="Roboto" panose="02000000000000000000" pitchFamily="2" charset="0"/>
                <a:ea typeface="Roboto" panose="02000000000000000000" pitchFamily="2" charset="0"/>
                <a:cs typeface="Open Sans" panose="020B0606030504020204" pitchFamily="34" charset="0"/>
              </a:rPr>
              <a:t> a </a:t>
            </a:r>
            <a:r>
              <a:rPr lang="es-ES" sz="2400" dirty="0" err="1">
                <a:latin typeface="Roboto" panose="02000000000000000000" pitchFamily="2" charset="0"/>
                <a:ea typeface="Roboto" panose="02000000000000000000" pitchFamily="2" charset="0"/>
                <a:cs typeface="Open Sans" panose="020B0606030504020204" pitchFamily="34" charset="0"/>
              </a:rPr>
              <a:t>variery</a:t>
            </a:r>
            <a:r>
              <a:rPr lang="es-ES" sz="2400" dirty="0">
                <a:latin typeface="Roboto" panose="02000000000000000000" pitchFamily="2" charset="0"/>
                <a:ea typeface="Roboto" panose="02000000000000000000" pitchFamily="2" charset="0"/>
                <a:cs typeface="Open Sans" panose="020B0606030504020204" pitchFamily="34" charset="0"/>
              </a:rPr>
              <a:t> of </a:t>
            </a:r>
            <a:r>
              <a:rPr lang="es-ES" sz="2400" dirty="0" err="1">
                <a:latin typeface="Roboto" panose="02000000000000000000" pitchFamily="2" charset="0"/>
                <a:ea typeface="Roboto" panose="02000000000000000000" pitchFamily="2" charset="0"/>
                <a:cs typeface="Open Sans" panose="020B0606030504020204" pitchFamily="34" charset="0"/>
              </a:rPr>
              <a:t>particles</a:t>
            </a:r>
            <a:endParaRPr lang="es-ES" sz="2400" dirty="0">
              <a:latin typeface="Roboto" panose="02000000000000000000" pitchFamily="2" charset="0"/>
              <a:ea typeface="Roboto" panose="02000000000000000000" pitchFamily="2" charset="0"/>
              <a:cs typeface="Open Sans" panose="020B0606030504020204" pitchFamily="34" charset="0"/>
            </a:endParaRPr>
          </a:p>
          <a:p>
            <a:pPr marL="457200" lvl="1" indent="0">
              <a:buNone/>
            </a:pPr>
            <a:r>
              <a:rPr lang="es-ES" sz="2000" dirty="0">
                <a:latin typeface="Roboto" panose="02000000000000000000" pitchFamily="2" charset="0"/>
                <a:ea typeface="Roboto" panose="02000000000000000000" pitchFamily="2" charset="0"/>
                <a:cs typeface="Open Sans" panose="020B0606030504020204" pitchFamily="34" charset="0"/>
              </a:rPr>
              <a:t>- </a:t>
            </a:r>
            <a:r>
              <a:rPr lang="es-ES" sz="2000" dirty="0" err="1">
                <a:latin typeface="Roboto" panose="02000000000000000000" pitchFamily="2" charset="0"/>
                <a:ea typeface="Roboto" panose="02000000000000000000" pitchFamily="2" charset="0"/>
                <a:cs typeface="Open Sans" panose="020B0606030504020204" pitchFamily="34" charset="0"/>
              </a:rPr>
              <a:t>Molecules</a:t>
            </a:r>
            <a:r>
              <a:rPr lang="es-ES" sz="2000" dirty="0">
                <a:latin typeface="Roboto" panose="02000000000000000000" pitchFamily="2" charset="0"/>
                <a:ea typeface="Roboto" panose="02000000000000000000" pitchFamily="2" charset="0"/>
                <a:cs typeface="Open Sans" panose="020B0606030504020204" pitchFamily="34" charset="0"/>
              </a:rPr>
              <a:t>, </a:t>
            </a:r>
            <a:r>
              <a:rPr lang="es-ES" sz="2000" dirty="0" err="1">
                <a:latin typeface="Roboto" panose="02000000000000000000" pitchFamily="2" charset="0"/>
                <a:ea typeface="Roboto" panose="02000000000000000000" pitchFamily="2" charset="0"/>
                <a:cs typeface="Open Sans" panose="020B0606030504020204" pitchFamily="34" charset="0"/>
              </a:rPr>
              <a:t>dust</a:t>
            </a:r>
            <a:r>
              <a:rPr lang="es-ES" sz="2000" dirty="0">
                <a:latin typeface="Roboto" panose="02000000000000000000" pitchFamily="2" charset="0"/>
                <a:ea typeface="Roboto" panose="02000000000000000000" pitchFamily="2" charset="0"/>
                <a:cs typeface="Open Sans" panose="020B0606030504020204" pitchFamily="34" charset="0"/>
              </a:rPr>
              <a:t>, </a:t>
            </a:r>
            <a:r>
              <a:rPr lang="es-ES" sz="2000" dirty="0" err="1">
                <a:latin typeface="Roboto" panose="02000000000000000000" pitchFamily="2" charset="0"/>
                <a:ea typeface="Roboto" panose="02000000000000000000" pitchFamily="2" charset="0"/>
                <a:cs typeface="Open Sans" panose="020B0606030504020204" pitchFamily="34" charset="0"/>
              </a:rPr>
              <a:t>water</a:t>
            </a:r>
            <a:r>
              <a:rPr lang="es-ES" sz="2000" dirty="0">
                <a:latin typeface="Roboto" panose="02000000000000000000" pitchFamily="2" charset="0"/>
                <a:ea typeface="Roboto" panose="02000000000000000000" pitchFamily="2" charset="0"/>
                <a:cs typeface="Open Sans" panose="020B0606030504020204" pitchFamily="34" charset="0"/>
              </a:rPr>
              <a:t> vapor, etc.</a:t>
            </a:r>
            <a:endParaRPr lang="en-US" dirty="0">
              <a:latin typeface="Roboto" panose="02000000000000000000" pitchFamily="2" charset="0"/>
              <a:ea typeface="Roboto" panose="02000000000000000000" pitchFamily="2" charset="0"/>
              <a:cs typeface="Open Sans" panose="020B0606030504020204" pitchFamily="34" charset="0"/>
            </a:endParaRPr>
          </a:p>
          <a:p>
            <a:r>
              <a:rPr lang="en-US" sz="2400" dirty="0">
                <a:latin typeface="Roboto" panose="02000000000000000000" pitchFamily="2" charset="0"/>
                <a:ea typeface="Roboto" panose="02000000000000000000" pitchFamily="2" charset="0"/>
                <a:cs typeface="Open Sans" panose="020B0606030504020204" pitchFamily="34" charset="0"/>
              </a:rPr>
              <a:t>Illuminates the </a:t>
            </a:r>
            <a:r>
              <a:rPr lang="en-US" sz="2400" dirty="0" smtClean="0">
                <a:latin typeface="Roboto" panose="02000000000000000000" pitchFamily="2" charset="0"/>
                <a:ea typeface="Roboto" panose="02000000000000000000" pitchFamily="2" charset="0"/>
                <a:cs typeface="Open Sans" panose="020B0606030504020204" pitchFamily="34" charset="0"/>
              </a:rPr>
              <a:t>sky</a:t>
            </a:r>
          </a:p>
          <a:p>
            <a:r>
              <a:rPr lang="en-US" sz="2400" dirty="0">
                <a:latin typeface="Roboto" panose="02000000000000000000" pitchFamily="2" charset="0"/>
                <a:ea typeface="Roboto" panose="02000000000000000000" pitchFamily="2" charset="0"/>
                <a:cs typeface="Open Sans" panose="020B0606030504020204" pitchFamily="34" charset="0"/>
              </a:rPr>
              <a:t>Attenuates and colors the </a:t>
            </a:r>
            <a:r>
              <a:rPr lang="en-US" sz="2400" dirty="0" smtClean="0">
                <a:latin typeface="Roboto" panose="02000000000000000000" pitchFamily="2" charset="0"/>
                <a:ea typeface="Roboto" panose="02000000000000000000" pitchFamily="2" charset="0"/>
                <a:cs typeface="Open Sans" panose="020B0606030504020204" pitchFamily="34" charset="0"/>
              </a:rPr>
              <a:t>Sun</a:t>
            </a:r>
          </a:p>
          <a:p>
            <a:r>
              <a:rPr lang="en-US" sz="2400" dirty="0">
                <a:latin typeface="Roboto" panose="02000000000000000000" pitchFamily="2" charset="0"/>
                <a:ea typeface="Roboto" panose="02000000000000000000" pitchFamily="2" charset="0"/>
                <a:cs typeface="Open Sans" panose="020B0606030504020204" pitchFamily="34" charset="0"/>
              </a:rPr>
              <a:t>Attenuates and colors distant objects (aerial perspective)</a:t>
            </a:r>
            <a:endParaRPr lang="es-ES" sz="2000" dirty="0">
              <a:latin typeface="Roboto" panose="02000000000000000000" pitchFamily="2" charset="0"/>
              <a:ea typeface="Roboto" panose="02000000000000000000" pitchFamily="2" charset="0"/>
              <a:cs typeface="Open Sans" panose="020B0606030504020204" pitchFamily="34" charset="0"/>
            </a:endParaRPr>
          </a:p>
          <a:p>
            <a:endParaRPr lang="es-ES" sz="2000" dirty="0">
              <a:latin typeface="Roboto" panose="02000000000000000000" pitchFamily="2" charset="0"/>
              <a:ea typeface="Roboto" panose="02000000000000000000" pitchFamily="2" charset="0"/>
              <a:cs typeface="Open Sans" panose="020B0606030504020204" pitchFamily="34" charset="0"/>
            </a:endParaRPr>
          </a:p>
          <a:p>
            <a:endParaRPr lang="es-ES" sz="2000" dirty="0">
              <a:latin typeface="Roboto" panose="02000000000000000000" pitchFamily="2" charset="0"/>
              <a:ea typeface="Roboto" panose="02000000000000000000" pitchFamily="2" charset="0"/>
              <a:cs typeface="Open Sans" panose="020B0606030504020204" pitchFamily="34" charset="0"/>
            </a:endParaRPr>
          </a:p>
          <a:p>
            <a:pPr marL="0" indent="0">
              <a:buNone/>
            </a:pPr>
            <a:endParaRPr lang="es-ES" dirty="0"/>
          </a:p>
        </p:txBody>
      </p:sp>
    </p:spTree>
    <p:extLst>
      <p:ext uri="{BB962C8B-B14F-4D97-AF65-F5344CB8AC3E}">
        <p14:creationId xmlns:p14="http://schemas.microsoft.com/office/powerpoint/2010/main" val="380952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3120" cy="685800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2911" y="2055813"/>
            <a:ext cx="6570353" cy="3695823"/>
          </a:xfrm>
          <a:prstGeom prst="rect">
            <a:avLst/>
          </a:prstGeom>
        </p:spPr>
      </p:pic>
      <p:sp>
        <p:nvSpPr>
          <p:cNvPr id="3" name="Marcador de contenido 2"/>
          <p:cNvSpPr>
            <a:spLocks noGrp="1"/>
          </p:cNvSpPr>
          <p:nvPr>
            <p:ph idx="1"/>
          </p:nvPr>
        </p:nvSpPr>
        <p:spPr/>
        <p:txBody>
          <a:bodyPr/>
          <a:lstStyle/>
          <a:p>
            <a:r>
              <a:rPr lang="en-US" sz="2400" dirty="0" smtClean="0">
                <a:latin typeface="Roboto" panose="02000000000000000000" pitchFamily="2" charset="0"/>
                <a:ea typeface="Roboto" panose="02000000000000000000" pitchFamily="2" charset="0"/>
                <a:cs typeface="Open Sans" panose="020B0606030504020204" pitchFamily="34" charset="0"/>
              </a:rPr>
              <a:t>Varies by</a:t>
            </a:r>
          </a:p>
          <a:p>
            <a:pPr marL="0" indent="0">
              <a:buNone/>
            </a:pPr>
            <a:r>
              <a:rPr lang="en-US" sz="2400" dirty="0">
                <a:latin typeface="Roboto" panose="02000000000000000000" pitchFamily="2" charset="0"/>
                <a:ea typeface="Roboto" panose="02000000000000000000" pitchFamily="2" charset="0"/>
                <a:cs typeface="Open Sans" panose="020B0606030504020204" pitchFamily="34" charset="0"/>
              </a:rPr>
              <a:t> </a:t>
            </a:r>
            <a:r>
              <a:rPr lang="en-US" sz="2400" dirty="0" smtClean="0">
                <a:latin typeface="Roboto" panose="02000000000000000000" pitchFamily="2" charset="0"/>
                <a:ea typeface="Roboto" panose="02000000000000000000" pitchFamily="2" charset="0"/>
                <a:cs typeface="Open Sans" panose="020B0606030504020204" pitchFamily="34" charset="0"/>
              </a:rPr>
              <a:t>   - Time of day</a:t>
            </a:r>
          </a:p>
          <a:p>
            <a:pPr marL="0" indent="0">
              <a:buNone/>
            </a:pPr>
            <a:r>
              <a:rPr lang="en-US" sz="2400" dirty="0">
                <a:latin typeface="Roboto" panose="02000000000000000000" pitchFamily="2" charset="0"/>
                <a:ea typeface="Roboto" panose="02000000000000000000" pitchFamily="2" charset="0"/>
                <a:cs typeface="Open Sans" panose="020B0606030504020204" pitchFamily="34" charset="0"/>
              </a:rPr>
              <a:t> </a:t>
            </a:r>
            <a:r>
              <a:rPr lang="en-US" sz="2400" dirty="0" smtClean="0">
                <a:latin typeface="Roboto" panose="02000000000000000000" pitchFamily="2" charset="0"/>
                <a:ea typeface="Roboto" panose="02000000000000000000" pitchFamily="2" charset="0"/>
                <a:cs typeface="Open Sans" panose="020B0606030504020204" pitchFamily="34" charset="0"/>
              </a:rPr>
              <a:t>   - Weather</a:t>
            </a:r>
          </a:p>
          <a:p>
            <a:pPr marL="0" indent="0">
              <a:buNone/>
            </a:pPr>
            <a:r>
              <a:rPr lang="en-US" sz="2400" dirty="0">
                <a:latin typeface="Roboto" panose="02000000000000000000" pitchFamily="2" charset="0"/>
                <a:ea typeface="Roboto" panose="02000000000000000000" pitchFamily="2" charset="0"/>
                <a:cs typeface="Open Sans" panose="020B0606030504020204" pitchFamily="34" charset="0"/>
              </a:rPr>
              <a:t> </a:t>
            </a:r>
            <a:r>
              <a:rPr lang="en-US" sz="2400" dirty="0" smtClean="0">
                <a:latin typeface="Roboto" panose="02000000000000000000" pitchFamily="2" charset="0"/>
                <a:ea typeface="Roboto" panose="02000000000000000000" pitchFamily="2" charset="0"/>
                <a:cs typeface="Open Sans" panose="020B0606030504020204" pitchFamily="34" charset="0"/>
              </a:rPr>
              <a:t>   - Pollution</a:t>
            </a:r>
          </a:p>
          <a:p>
            <a:pPr marL="0" indent="0">
              <a:buNone/>
            </a:pPr>
            <a:r>
              <a:rPr lang="en-US" sz="2400" dirty="0" smtClean="0">
                <a:latin typeface="Roboto" panose="02000000000000000000" pitchFamily="2" charset="0"/>
                <a:ea typeface="Roboto" panose="02000000000000000000" pitchFamily="2" charset="0"/>
                <a:cs typeface="Open Sans" panose="020B0606030504020204" pitchFamily="34" charset="0"/>
              </a:rPr>
              <a:t>    - Planet atmosphere</a:t>
            </a:r>
            <a:endParaRPr lang="es-ES" sz="2000" dirty="0" smtClean="0">
              <a:latin typeface="Roboto" panose="02000000000000000000" pitchFamily="2" charset="0"/>
              <a:ea typeface="Roboto" panose="02000000000000000000" pitchFamily="2" charset="0"/>
              <a:cs typeface="Open Sans" panose="020B0606030504020204" pitchFamily="34" charset="0"/>
            </a:endParaRPr>
          </a:p>
          <a:p>
            <a:pPr marL="0" indent="0">
              <a:buNone/>
            </a:pPr>
            <a:endParaRPr lang="es-ES" dirty="0"/>
          </a:p>
        </p:txBody>
      </p:sp>
      <p:sp>
        <p:nvSpPr>
          <p:cNvPr id="2" name="Título 1"/>
          <p:cNvSpPr>
            <a:spLocks noGrp="1"/>
          </p:cNvSpPr>
          <p:nvPr>
            <p:ph type="title"/>
          </p:nvPr>
        </p:nvSpPr>
        <p:spPr/>
        <p:txBody>
          <a:bodyPr>
            <a:normAutofit/>
          </a:bodyPr>
          <a:lstStyle/>
          <a:p>
            <a:r>
              <a:rPr lang="es-ES" sz="4000" b="1" dirty="0" err="1" smtClean="0">
                <a:latin typeface="Saira Condensed" panose="00000506000000000000" pitchFamily="2" charset="0"/>
              </a:rPr>
              <a:t>Atmospheric</a:t>
            </a:r>
            <a:r>
              <a:rPr lang="es-ES" sz="4000" b="1" dirty="0" smtClean="0">
                <a:latin typeface="Saira Condensed" panose="00000506000000000000" pitchFamily="2" charset="0"/>
              </a:rPr>
              <a:t> Light </a:t>
            </a:r>
            <a:r>
              <a:rPr lang="es-ES" sz="4000" b="1" dirty="0" err="1" smtClean="0">
                <a:latin typeface="Saira Condensed" panose="00000506000000000000" pitchFamily="2" charset="0"/>
              </a:rPr>
              <a:t>Scattering</a:t>
            </a:r>
            <a:endParaRPr lang="es-ES" sz="4000" b="1" dirty="0">
              <a:latin typeface="Saira Condensed" panose="00000506000000000000" pitchFamily="2" charset="0"/>
            </a:endParaRPr>
          </a:p>
        </p:txBody>
      </p:sp>
    </p:spTree>
    <p:extLst>
      <p:ext uri="{BB962C8B-B14F-4D97-AF65-F5344CB8AC3E}">
        <p14:creationId xmlns:p14="http://schemas.microsoft.com/office/powerpoint/2010/main" val="2738026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12231</TotalTime>
  <Words>2526</Words>
  <Application>Microsoft Office PowerPoint</Application>
  <PresentationFormat>Panorámica</PresentationFormat>
  <Paragraphs>537</Paragraphs>
  <Slides>64</Slides>
  <Notes>15</Notes>
  <HiddenSlides>0</HiddenSlides>
  <MMClips>1</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64</vt:i4>
      </vt:variant>
    </vt:vector>
  </HeadingPairs>
  <TitlesOfParts>
    <vt:vector size="75" baseType="lpstr">
      <vt:lpstr>Arial</vt:lpstr>
      <vt:lpstr>SFMono-Regular</vt:lpstr>
      <vt:lpstr>Cambria Math</vt:lpstr>
      <vt:lpstr>Roboto</vt:lpstr>
      <vt:lpstr>Calibri Light</vt:lpstr>
      <vt:lpstr>Open Sans</vt:lpstr>
      <vt:lpstr>Saira Condensed</vt:lpstr>
      <vt:lpstr>Calibri</vt:lpstr>
      <vt:lpstr>Verdana</vt:lpstr>
      <vt:lpstr>Tema de Office</vt:lpstr>
      <vt:lpstr>Image</vt:lpstr>
      <vt:lpstr>RENDERING ATMOSPHERIC LIGHT SCATTERING</vt:lpstr>
      <vt:lpstr>OUTLINE</vt:lpstr>
      <vt:lpstr>OUTLINE</vt:lpstr>
      <vt:lpstr>Who am I?</vt:lpstr>
      <vt:lpstr>OUTLINE</vt:lpstr>
      <vt:lpstr>Introduction – Atmospheric Light Scattering</vt:lpstr>
      <vt:lpstr>Atmospheric Scattering</vt:lpstr>
      <vt:lpstr>Atmospheric Light Scattering</vt:lpstr>
      <vt:lpstr>Atmospheric Light Scattering</vt:lpstr>
      <vt:lpstr>How we will compute it? (1)</vt:lpstr>
      <vt:lpstr>How we will compute it? (2)</vt:lpstr>
      <vt:lpstr>How we will compute it? (3)</vt:lpstr>
      <vt:lpstr>The midpoint rule</vt:lpstr>
      <vt:lpstr>The midpoint rule</vt:lpstr>
      <vt:lpstr>The midpoint rule</vt:lpstr>
      <vt:lpstr>OUTLINE</vt:lpstr>
      <vt:lpstr>Scattering events at each sample:</vt:lpstr>
      <vt:lpstr>Scattering Principles. Atmospheric scattering</vt:lpstr>
      <vt:lpstr>Scattering Principles. No scattering</vt:lpstr>
      <vt:lpstr>Scattering Principles. Light Scattering</vt:lpstr>
      <vt:lpstr>Scattering Principles. Beer-Lambert Law</vt:lpstr>
      <vt:lpstr>Rayleigh and Mie Scaterring</vt:lpstr>
      <vt:lpstr>Rayleigh Scaterring</vt:lpstr>
      <vt:lpstr>Presentación de PowerPoint</vt:lpstr>
      <vt:lpstr>Mie Scaterring</vt:lpstr>
      <vt:lpstr>The phase function</vt:lpstr>
      <vt:lpstr>Analytical phase function</vt:lpstr>
      <vt:lpstr>Scattering anisotropy</vt:lpstr>
      <vt:lpstr>The Out-Scattering equation</vt:lpstr>
      <vt:lpstr>Out-Scattering-&gt;Optical Depth. In detail</vt:lpstr>
      <vt:lpstr>The In-Scaterring equation</vt:lpstr>
      <vt:lpstr>In-Scaterring-&gt;Integral. In Detail</vt:lpstr>
      <vt:lpstr>In-Scaterring-&gt;Scaling light. In Detail</vt:lpstr>
      <vt:lpstr>The In-Scaterring equation. Complete</vt:lpstr>
      <vt:lpstr>Visual Representation</vt:lpstr>
      <vt:lpstr>OUTLINE</vt:lpstr>
      <vt:lpstr>Naive Implementation (1)</vt:lpstr>
      <vt:lpstr>Naive Implementation (2)</vt:lpstr>
      <vt:lpstr>Presentación de PowerPoint</vt:lpstr>
      <vt:lpstr>Making it Real-Time</vt:lpstr>
      <vt:lpstr>Making it Real-Time</vt:lpstr>
      <vt:lpstr>OUTLINE</vt:lpstr>
      <vt:lpstr>Geometry</vt:lpstr>
      <vt:lpstr>Vertex Shader</vt:lpstr>
      <vt:lpstr>Vertex Shader. SkyFromAtmosphere-vs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Finally…</vt:lpstr>
      <vt:lpstr>Fragment Shader</vt:lpstr>
      <vt:lpstr>Fragment Shader. SkyFromAtmosphere-fs</vt:lpstr>
      <vt:lpstr>OUTLINE</vt:lpstr>
      <vt:lpstr>Presentación de PowerPoint</vt:lpstr>
      <vt:lpstr>OUTLINE</vt:lpstr>
      <vt:lpstr>Conclusions and Future Work</vt:lpstr>
      <vt:lpstr>OUTLINE</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Rendering Atmospheric Light Scattering</dc:title>
  <dc:creator>Gustavo</dc:creator>
  <cp:lastModifiedBy>3D-PROGR-PC-CL3VER</cp:lastModifiedBy>
  <cp:revision>125</cp:revision>
  <dcterms:created xsi:type="dcterms:W3CDTF">2018-01-22T23:32:08Z</dcterms:created>
  <dcterms:modified xsi:type="dcterms:W3CDTF">2018-05-04T12:35:05Z</dcterms:modified>
</cp:coreProperties>
</file>